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7"/>
  </p:notesMasterIdLst>
  <p:sldIdLst>
    <p:sldId id="256" r:id="rId2"/>
    <p:sldId id="257" r:id="rId3"/>
    <p:sldId id="260" r:id="rId4"/>
    <p:sldId id="261" r:id="rId5"/>
    <p:sldId id="262" r:id="rId6"/>
    <p:sldId id="302" r:id="rId7"/>
    <p:sldId id="298" r:id="rId8"/>
    <p:sldId id="299" r:id="rId9"/>
    <p:sldId id="300" r:id="rId10"/>
    <p:sldId id="305" r:id="rId11"/>
    <p:sldId id="265" r:id="rId12"/>
    <p:sldId id="303" r:id="rId13"/>
    <p:sldId id="266" r:id="rId14"/>
    <p:sldId id="258"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sorterViewPr>
    <p:cViewPr varScale="1">
      <p:scale>
        <a:sx n="100" d="100"/>
        <a:sy n="100" d="100"/>
      </p:scale>
      <p:origin x="0" y="-1428"/>
    </p:cViewPr>
  </p:sorterViewPr>
  <p:notesViewPr>
    <p:cSldViewPr snapToGrid="0">
      <p:cViewPr>
        <p:scale>
          <a:sx n="100" d="100"/>
          <a:sy n="100" d="100"/>
        </p:scale>
        <p:origin x="1884" y="-5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A9FC6-F972-4E1D-BDAF-9991B497AA37}"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C3EE9-5D20-44AF-8575-8603221CE6AE}" type="slidenum">
              <a:rPr lang="en-US" smtClean="0"/>
              <a:t>‹#›</a:t>
            </a:fld>
            <a:endParaRPr lang="en-US"/>
          </a:p>
        </p:txBody>
      </p:sp>
    </p:spTree>
    <p:extLst>
      <p:ext uri="{BB962C8B-B14F-4D97-AF65-F5344CB8AC3E}">
        <p14:creationId xmlns:p14="http://schemas.microsoft.com/office/powerpoint/2010/main" val="61716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Left side average temperature versus time of year parameterized by depth, 4 – 30 m. Note that the near surface temperature changes by 6 degrees over the year. The temperature change is greater at the surface than at depth. Seasonal temperatures are sinusoidal as shown in the model, though the phase, time of maximum temperature, progresses with depth. Note also that the modulation has greater amplitude for shallower depths.</a:t>
            </a:r>
          </a:p>
          <a:p>
            <a:endParaRPr lang="en-US" dirty="0"/>
          </a:p>
          <a:p>
            <a:r>
              <a:rPr lang="en-US" dirty="0"/>
              <a:t>Right side: Temperature at two depths, over the short time scale 72 hours. Near surface is relatively constant, while at-depth temperature varies greatly. Indeed, the daily variation at depth is the same as the annual variation at the surface.</a:t>
            </a:r>
          </a:p>
          <a:p>
            <a:endParaRPr lang="en-US" dirty="0"/>
          </a:p>
        </p:txBody>
      </p:sp>
      <p:sp>
        <p:nvSpPr>
          <p:cNvPr id="4" name="Slide Number Placeholder 3"/>
          <p:cNvSpPr>
            <a:spLocks noGrp="1"/>
          </p:cNvSpPr>
          <p:nvPr>
            <p:ph type="sldNum" sz="quarter" idx="5"/>
          </p:nvPr>
        </p:nvSpPr>
        <p:spPr/>
        <p:txBody>
          <a:bodyPr/>
          <a:lstStyle/>
          <a:p>
            <a:fld id="{C0BC3EE9-5D20-44AF-8575-8603221CE6AE}" type="slidenum">
              <a:rPr lang="en-US" smtClean="0"/>
              <a:t>4</a:t>
            </a:fld>
            <a:endParaRPr lang="en-US"/>
          </a:p>
        </p:txBody>
      </p:sp>
    </p:spTree>
    <p:extLst>
      <p:ext uri="{BB962C8B-B14F-4D97-AF65-F5344CB8AC3E}">
        <p14:creationId xmlns:p14="http://schemas.microsoft.com/office/powerpoint/2010/main" val="260154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explaining the seasonal variation, we look at the solar heating of the ocean. We also have a physics-based model, as time and depth,  describing the heating and mixing of the surface waters. An analytic model is a capital thing to have in your back pocket, and can be easily  coded in Excel or python to provide a quick quantitative description of temperature dynamics.</a:t>
            </a:r>
          </a:p>
        </p:txBody>
      </p:sp>
      <p:sp>
        <p:nvSpPr>
          <p:cNvPr id="4" name="Slide Number Placeholder 3"/>
          <p:cNvSpPr>
            <a:spLocks noGrp="1"/>
          </p:cNvSpPr>
          <p:nvPr>
            <p:ph type="sldNum" sz="quarter" idx="5"/>
          </p:nvPr>
        </p:nvSpPr>
        <p:spPr/>
        <p:txBody>
          <a:bodyPr/>
          <a:lstStyle/>
          <a:p>
            <a:fld id="{C0BC3EE9-5D20-44AF-8575-8603221CE6AE}" type="slidenum">
              <a:rPr lang="en-US" smtClean="0"/>
              <a:t>5</a:t>
            </a:fld>
            <a:endParaRPr lang="en-US"/>
          </a:p>
        </p:txBody>
      </p:sp>
    </p:spTree>
    <p:extLst>
      <p:ext uri="{BB962C8B-B14F-4D97-AF65-F5344CB8AC3E}">
        <p14:creationId xmlns:p14="http://schemas.microsoft.com/office/powerpoint/2010/main" val="98265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some of the vertical mixing is generated by the wind. Especially during the winter. Here is the temperature change at some of our stations, noted on the map, on the coast (left) .</a:t>
            </a:r>
          </a:p>
          <a:p>
            <a:endParaRPr lang="en-US" dirty="0"/>
          </a:p>
          <a:p>
            <a:r>
              <a:rPr lang="en-US" dirty="0"/>
              <a:t>This upwelling resulted in an increase in chlorophyll a across the bight, especially offshore here in the Santa Barbara Channel and along the SoCal mainland coast.</a:t>
            </a:r>
          </a:p>
        </p:txBody>
      </p:sp>
      <p:sp>
        <p:nvSpPr>
          <p:cNvPr id="4" name="Slide Number Placeholder 3"/>
          <p:cNvSpPr>
            <a:spLocks noGrp="1"/>
          </p:cNvSpPr>
          <p:nvPr>
            <p:ph type="sldNum" sz="quarter" idx="5"/>
          </p:nvPr>
        </p:nvSpPr>
        <p:spPr/>
        <p:txBody>
          <a:bodyPr/>
          <a:lstStyle/>
          <a:p>
            <a:fld id="{C0BC3EE9-5D20-44AF-8575-8603221CE6AE}" type="slidenum">
              <a:rPr lang="en-US" smtClean="0"/>
              <a:t>6</a:t>
            </a:fld>
            <a:endParaRPr lang="en-US"/>
          </a:p>
        </p:txBody>
      </p:sp>
    </p:spTree>
    <p:extLst>
      <p:ext uri="{BB962C8B-B14F-4D97-AF65-F5344CB8AC3E}">
        <p14:creationId xmlns:p14="http://schemas.microsoft.com/office/powerpoint/2010/main" val="166203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how this plays out in the annual average. Little </a:t>
            </a:r>
            <a:r>
              <a:rPr lang="en-US" dirty="0" err="1"/>
              <a:t>chl</a:t>
            </a:r>
            <a:r>
              <a:rPr lang="en-US" dirty="0"/>
              <a:t> at Catalina and San Clemente compared to the other islands. This is the result of less nutrients due to less upwelling.</a:t>
            </a:r>
          </a:p>
          <a:p>
            <a:endParaRPr lang="en-US" dirty="0"/>
          </a:p>
          <a:p>
            <a:r>
              <a:rPr lang="en-US" dirty="0"/>
              <a:t>San Miguel sits on a peninsular that, we believe, is conducive to upwelling as deep currents must lift deep water above the ridge.</a:t>
            </a:r>
          </a:p>
        </p:txBody>
      </p:sp>
      <p:sp>
        <p:nvSpPr>
          <p:cNvPr id="4" name="Slide Number Placeholder 3"/>
          <p:cNvSpPr>
            <a:spLocks noGrp="1"/>
          </p:cNvSpPr>
          <p:nvPr>
            <p:ph type="sldNum" sz="quarter" idx="5"/>
          </p:nvPr>
        </p:nvSpPr>
        <p:spPr/>
        <p:txBody>
          <a:bodyPr/>
          <a:lstStyle/>
          <a:p>
            <a:fld id="{C0BC3EE9-5D20-44AF-8575-8603221CE6AE}" type="slidenum">
              <a:rPr lang="en-US" smtClean="0"/>
              <a:t>7</a:t>
            </a:fld>
            <a:endParaRPr lang="en-US"/>
          </a:p>
        </p:txBody>
      </p:sp>
    </p:spTree>
    <p:extLst>
      <p:ext uri="{BB962C8B-B14F-4D97-AF65-F5344CB8AC3E}">
        <p14:creationId xmlns:p14="http://schemas.microsoft.com/office/powerpoint/2010/main" val="131035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C3EE9-5D20-44AF-8575-8603221CE6AE}" type="slidenum">
              <a:rPr lang="en-US" smtClean="0"/>
              <a:t>8</a:t>
            </a:fld>
            <a:endParaRPr lang="en-US"/>
          </a:p>
        </p:txBody>
      </p:sp>
    </p:spTree>
    <p:extLst>
      <p:ext uri="{BB962C8B-B14F-4D97-AF65-F5344CB8AC3E}">
        <p14:creationId xmlns:p14="http://schemas.microsoft.com/office/powerpoint/2010/main" val="149247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C3EE9-5D20-44AF-8575-8603221CE6AE}" type="slidenum">
              <a:rPr lang="en-US" smtClean="0"/>
              <a:t>9</a:t>
            </a:fld>
            <a:endParaRPr lang="en-US"/>
          </a:p>
        </p:txBody>
      </p:sp>
    </p:spTree>
    <p:extLst>
      <p:ext uri="{BB962C8B-B14F-4D97-AF65-F5344CB8AC3E}">
        <p14:creationId xmlns:p14="http://schemas.microsoft.com/office/powerpoint/2010/main" val="383792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C3EE9-5D20-44AF-8575-8603221CE6AE}" type="slidenum">
              <a:rPr lang="en-US" smtClean="0"/>
              <a:t>10</a:t>
            </a:fld>
            <a:endParaRPr lang="en-US"/>
          </a:p>
        </p:txBody>
      </p:sp>
    </p:spTree>
    <p:extLst>
      <p:ext uri="{BB962C8B-B14F-4D97-AF65-F5344CB8AC3E}">
        <p14:creationId xmlns:p14="http://schemas.microsoft.com/office/powerpoint/2010/main" val="75765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C3EE9-5D20-44AF-8575-8603221CE6AE}" type="slidenum">
              <a:rPr lang="en-US" smtClean="0"/>
              <a:t>15</a:t>
            </a:fld>
            <a:endParaRPr lang="en-US"/>
          </a:p>
        </p:txBody>
      </p:sp>
    </p:spTree>
    <p:extLst>
      <p:ext uri="{BB962C8B-B14F-4D97-AF65-F5344CB8AC3E}">
        <p14:creationId xmlns:p14="http://schemas.microsoft.com/office/powerpoint/2010/main" val="3195421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EE8D-71CD-B1A7-52DC-031609E37A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ABB77A-36BD-C983-91DD-72F80C08B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2B169-A14B-B9A2-1959-C0722500DD19}"/>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5" name="Footer Placeholder 4">
            <a:extLst>
              <a:ext uri="{FF2B5EF4-FFF2-40B4-BE49-F238E27FC236}">
                <a16:creationId xmlns:a16="http://schemas.microsoft.com/office/drawing/2014/main" id="{87310084-1FD2-A70F-43DE-4D0FB1179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BC6EF-67D0-8CF1-3BAE-8B44A23F0219}"/>
              </a:ext>
            </a:extLst>
          </p:cNvPr>
          <p:cNvSpPr>
            <a:spLocks noGrp="1"/>
          </p:cNvSpPr>
          <p:nvPr>
            <p:ph type="sldNum" sz="quarter" idx="12"/>
          </p:nvPr>
        </p:nvSpPr>
        <p:spPr/>
        <p:txBody>
          <a:bodyPr/>
          <a:lstStyle/>
          <a:p>
            <a:fld id="{3F29FAC8-C5D1-4203-A90E-FF48BA224DE1}" type="slidenum">
              <a:rPr lang="en-US" smtClean="0"/>
              <a:t>‹#›</a:t>
            </a:fld>
            <a:endParaRPr lang="en-US"/>
          </a:p>
        </p:txBody>
      </p:sp>
      <p:pic>
        <p:nvPicPr>
          <p:cNvPr id="8" name="Picture 7">
            <a:extLst>
              <a:ext uri="{FF2B5EF4-FFF2-40B4-BE49-F238E27FC236}">
                <a16:creationId xmlns:a16="http://schemas.microsoft.com/office/drawing/2014/main" id="{E59CA8B9-2469-0B5E-CE38-481A43D7B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136525"/>
            <a:ext cx="944802" cy="1030139"/>
          </a:xfrm>
          <a:prstGeom prst="rect">
            <a:avLst/>
          </a:prstGeom>
        </p:spPr>
      </p:pic>
    </p:spTree>
    <p:extLst>
      <p:ext uri="{BB962C8B-B14F-4D97-AF65-F5344CB8AC3E}">
        <p14:creationId xmlns:p14="http://schemas.microsoft.com/office/powerpoint/2010/main" val="384893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5D82-A830-362F-E0EE-376841D39A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2C438-E4D9-6DE7-670C-8AE335311B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03790-948D-FE89-46AA-4AD5B094C675}"/>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5" name="Footer Placeholder 4">
            <a:extLst>
              <a:ext uri="{FF2B5EF4-FFF2-40B4-BE49-F238E27FC236}">
                <a16:creationId xmlns:a16="http://schemas.microsoft.com/office/drawing/2014/main" id="{8D810CC9-DDE1-044E-9BD7-555CB95BE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D2853-45D1-5998-B1D9-81768A1A734F}"/>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401189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22C49-53BE-66ED-361C-9E1D2709D8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1A24E-8DE3-CA89-02FB-CCC0EDF3F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9DB81-D9B1-832E-3548-4492DFD936E5}"/>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5" name="Footer Placeholder 4">
            <a:extLst>
              <a:ext uri="{FF2B5EF4-FFF2-40B4-BE49-F238E27FC236}">
                <a16:creationId xmlns:a16="http://schemas.microsoft.com/office/drawing/2014/main" id="{20BEC2C3-04C1-E6B1-E292-240F50DC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2C0DE-5C5C-D7BF-654D-3745F0D3E8ED}"/>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13003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DD4E-1B9F-C92C-44C4-09A9C14303BE}"/>
              </a:ext>
            </a:extLst>
          </p:cNvPr>
          <p:cNvSpPr>
            <a:spLocks noGrp="1"/>
          </p:cNvSpPr>
          <p:nvPr>
            <p:ph type="title"/>
          </p:nvPr>
        </p:nvSpPr>
        <p:spPr>
          <a:xfrm>
            <a:off x="838200" y="365125"/>
            <a:ext cx="972965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93B3134-0B98-A189-402E-79DD21290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71E3A-8DD5-6EB6-1657-9A02586B3930}"/>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5" name="Footer Placeholder 4">
            <a:extLst>
              <a:ext uri="{FF2B5EF4-FFF2-40B4-BE49-F238E27FC236}">
                <a16:creationId xmlns:a16="http://schemas.microsoft.com/office/drawing/2014/main" id="{4DC08D50-2623-A3D9-CA84-6D5D7AC71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79D0B-DF93-04AC-38B2-47176D8EE067}"/>
              </a:ext>
            </a:extLst>
          </p:cNvPr>
          <p:cNvSpPr>
            <a:spLocks noGrp="1"/>
          </p:cNvSpPr>
          <p:nvPr>
            <p:ph type="sldNum" sz="quarter" idx="12"/>
          </p:nvPr>
        </p:nvSpPr>
        <p:spPr/>
        <p:txBody>
          <a:bodyPr/>
          <a:lstStyle/>
          <a:p>
            <a:fld id="{3F29FAC8-C5D1-4203-A90E-FF48BA224DE1}" type="slidenum">
              <a:rPr lang="en-US" smtClean="0"/>
              <a:t>‹#›</a:t>
            </a:fld>
            <a:endParaRPr lang="en-US"/>
          </a:p>
        </p:txBody>
      </p:sp>
      <p:pic>
        <p:nvPicPr>
          <p:cNvPr id="8" name="Picture 7">
            <a:extLst>
              <a:ext uri="{FF2B5EF4-FFF2-40B4-BE49-F238E27FC236}">
                <a16:creationId xmlns:a16="http://schemas.microsoft.com/office/drawing/2014/main" id="{C9EB06F0-9A37-D97C-F815-4F6701C6A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39" y="365125"/>
            <a:ext cx="944802" cy="1030139"/>
          </a:xfrm>
          <a:prstGeom prst="rect">
            <a:avLst/>
          </a:prstGeom>
        </p:spPr>
      </p:pic>
    </p:spTree>
    <p:extLst>
      <p:ext uri="{BB962C8B-B14F-4D97-AF65-F5344CB8AC3E}">
        <p14:creationId xmlns:p14="http://schemas.microsoft.com/office/powerpoint/2010/main" val="285288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5E2F-1E43-0377-CB20-72C0C026065E}"/>
              </a:ext>
            </a:extLst>
          </p:cNvPr>
          <p:cNvSpPr>
            <a:spLocks noGrp="1"/>
          </p:cNvSpPr>
          <p:nvPr>
            <p:ph type="title"/>
          </p:nvPr>
        </p:nvSpPr>
        <p:spPr>
          <a:xfrm>
            <a:off x="838200" y="365125"/>
            <a:ext cx="96643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FA845DB-B748-E66D-B18C-DFEB0E27752F}"/>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4" name="Footer Placeholder 3">
            <a:extLst>
              <a:ext uri="{FF2B5EF4-FFF2-40B4-BE49-F238E27FC236}">
                <a16:creationId xmlns:a16="http://schemas.microsoft.com/office/drawing/2014/main" id="{7F3322F8-D57E-01F5-12D1-919497DE8B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BCEEA9-C83F-C274-F8F9-566CAC47BD58}"/>
              </a:ext>
            </a:extLst>
          </p:cNvPr>
          <p:cNvSpPr>
            <a:spLocks noGrp="1"/>
          </p:cNvSpPr>
          <p:nvPr>
            <p:ph type="sldNum" sz="quarter" idx="12"/>
          </p:nvPr>
        </p:nvSpPr>
        <p:spPr/>
        <p:txBody>
          <a:bodyPr/>
          <a:lstStyle/>
          <a:p>
            <a:fld id="{3F29FAC8-C5D1-4203-A90E-FF48BA224DE1}" type="slidenum">
              <a:rPr lang="en-US" smtClean="0"/>
              <a:t>‹#›</a:t>
            </a:fld>
            <a:endParaRPr lang="en-US"/>
          </a:p>
        </p:txBody>
      </p:sp>
      <p:pic>
        <p:nvPicPr>
          <p:cNvPr id="7" name="Picture 6">
            <a:extLst>
              <a:ext uri="{FF2B5EF4-FFF2-40B4-BE49-F238E27FC236}">
                <a16:creationId xmlns:a16="http://schemas.microsoft.com/office/drawing/2014/main" id="{7D3AD6DB-16CC-EDF4-736A-E7DE2E7FE0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399" y="249107"/>
            <a:ext cx="944802" cy="1030139"/>
          </a:xfrm>
          <a:prstGeom prst="rect">
            <a:avLst/>
          </a:prstGeom>
        </p:spPr>
      </p:pic>
    </p:spTree>
    <p:extLst>
      <p:ext uri="{BB962C8B-B14F-4D97-AF65-F5344CB8AC3E}">
        <p14:creationId xmlns:p14="http://schemas.microsoft.com/office/powerpoint/2010/main" val="48865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59E6-F8E0-F218-AFEC-DD23016E85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0D0BD-ED4D-C53A-30FC-F399FB88E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3759ED-47B4-63B1-1278-E9EC4D2A38A3}"/>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5" name="Footer Placeholder 4">
            <a:extLst>
              <a:ext uri="{FF2B5EF4-FFF2-40B4-BE49-F238E27FC236}">
                <a16:creationId xmlns:a16="http://schemas.microsoft.com/office/drawing/2014/main" id="{80004495-F64C-53A8-DB08-04981FBD5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E4E1E-74DE-1805-EC3E-93809D868C12}"/>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293120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8C9B-BCD7-EBD5-7410-A7C0B3596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37BFB-4763-8031-685C-D06182BDF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4F0620-14B6-7B07-17FD-6A5C574657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E70325-3618-F69D-0F0B-E9E6E93F0CAC}"/>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6" name="Footer Placeholder 5">
            <a:extLst>
              <a:ext uri="{FF2B5EF4-FFF2-40B4-BE49-F238E27FC236}">
                <a16:creationId xmlns:a16="http://schemas.microsoft.com/office/drawing/2014/main" id="{0CC4EA12-4099-BB93-D4FB-6E9E45D54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61FEF-36A6-652A-E519-C6D65C170DF6}"/>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9571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9813-667F-E1F5-4C35-976E578B4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C4D2B-082D-4E97-8827-4771A8128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D8E28-E569-9A02-7382-3D87344E4F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2CDC4-8D75-32AA-2453-141A7FB09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E62A6-890B-3BCB-440E-643B2FD1C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D3A0A3-16CB-67CE-6179-A75E836067FF}"/>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8" name="Footer Placeholder 7">
            <a:extLst>
              <a:ext uri="{FF2B5EF4-FFF2-40B4-BE49-F238E27FC236}">
                <a16:creationId xmlns:a16="http://schemas.microsoft.com/office/drawing/2014/main" id="{18C029DF-8210-F4FD-9078-881FDE88F9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21A672-D7F9-0692-AFE3-923625174954}"/>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180439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DEA1DA-422D-C0DC-69F8-2CA1EBDF8FEC}"/>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3" name="Footer Placeholder 2">
            <a:extLst>
              <a:ext uri="{FF2B5EF4-FFF2-40B4-BE49-F238E27FC236}">
                <a16:creationId xmlns:a16="http://schemas.microsoft.com/office/drawing/2014/main" id="{5AB57A79-F683-833C-600E-504277A391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5FE86-2ABB-E460-624A-6E3BE7322AEA}"/>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427673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DE3A-AC6D-ED8C-8A51-B52581396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88CB99-0D14-0A4B-760E-9F094C68A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B9EEB8-2549-2BC3-F641-1B43DAD67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6599B1-5879-B221-37C6-9234B7B7511E}"/>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6" name="Footer Placeholder 5">
            <a:extLst>
              <a:ext uri="{FF2B5EF4-FFF2-40B4-BE49-F238E27FC236}">
                <a16:creationId xmlns:a16="http://schemas.microsoft.com/office/drawing/2014/main" id="{A42371D7-2F07-27F2-19EC-1ECFF5780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A703C-6480-AB4C-AB8F-EEE4F43AD125}"/>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11139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67A1-518F-B96E-91DD-6CD8E2E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FBB61-8CE4-C962-0FB7-6E65B7A52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A9F740-87EC-2848-B840-9340403DC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C33BB-7853-4CF4-6DDB-C416F5AC7B44}"/>
              </a:ext>
            </a:extLst>
          </p:cNvPr>
          <p:cNvSpPr>
            <a:spLocks noGrp="1"/>
          </p:cNvSpPr>
          <p:nvPr>
            <p:ph type="dt" sz="half" idx="10"/>
          </p:nvPr>
        </p:nvSpPr>
        <p:spPr/>
        <p:txBody>
          <a:bodyPr/>
          <a:lstStyle/>
          <a:p>
            <a:fld id="{C825CF92-1F72-433E-AA12-A38B4B21A5B4}" type="datetimeFigureOut">
              <a:rPr lang="en-US" smtClean="0"/>
              <a:t>11/6/2023</a:t>
            </a:fld>
            <a:endParaRPr lang="en-US"/>
          </a:p>
        </p:txBody>
      </p:sp>
      <p:sp>
        <p:nvSpPr>
          <p:cNvPr id="6" name="Footer Placeholder 5">
            <a:extLst>
              <a:ext uri="{FF2B5EF4-FFF2-40B4-BE49-F238E27FC236}">
                <a16:creationId xmlns:a16="http://schemas.microsoft.com/office/drawing/2014/main" id="{66659EAF-0341-A896-FD52-F8C05D911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C1E2A-D754-D18E-96A6-6A4EB87EC553}"/>
              </a:ext>
            </a:extLst>
          </p:cNvPr>
          <p:cNvSpPr>
            <a:spLocks noGrp="1"/>
          </p:cNvSpPr>
          <p:nvPr>
            <p:ph type="sldNum" sz="quarter" idx="12"/>
          </p:nvPr>
        </p:nvSpPr>
        <p:spPr/>
        <p:txBody>
          <a:bodyPr/>
          <a:lstStyle/>
          <a:p>
            <a:fld id="{3F29FAC8-C5D1-4203-A90E-FF48BA224DE1}" type="slidenum">
              <a:rPr lang="en-US" smtClean="0"/>
              <a:t>‹#›</a:t>
            </a:fld>
            <a:endParaRPr lang="en-US"/>
          </a:p>
        </p:txBody>
      </p:sp>
    </p:spTree>
    <p:extLst>
      <p:ext uri="{BB962C8B-B14F-4D97-AF65-F5344CB8AC3E}">
        <p14:creationId xmlns:p14="http://schemas.microsoft.com/office/powerpoint/2010/main" val="176093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833F6-698A-3E41-834A-B2F6EF040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0F173-1D60-67CD-331E-0F8AE258C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87101-CD0F-5028-084A-DD2A5C63D1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5CF92-1F72-433E-AA12-A38B4B21A5B4}" type="datetimeFigureOut">
              <a:rPr lang="en-US" smtClean="0"/>
              <a:t>11/6/2023</a:t>
            </a:fld>
            <a:endParaRPr lang="en-US"/>
          </a:p>
        </p:txBody>
      </p:sp>
      <p:sp>
        <p:nvSpPr>
          <p:cNvPr id="5" name="Footer Placeholder 4">
            <a:extLst>
              <a:ext uri="{FF2B5EF4-FFF2-40B4-BE49-F238E27FC236}">
                <a16:creationId xmlns:a16="http://schemas.microsoft.com/office/drawing/2014/main" id="{D98EE7A2-5643-F15C-7D5E-3FCA99C6D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89907B-8710-DE93-8A65-B7D6247BF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9FAC8-C5D1-4203-A90E-FF48BA224DE1}" type="slidenum">
              <a:rPr lang="en-US" smtClean="0"/>
              <a:t>‹#›</a:t>
            </a:fld>
            <a:endParaRPr lang="en-US"/>
          </a:p>
        </p:txBody>
      </p:sp>
    </p:spTree>
    <p:extLst>
      <p:ext uri="{BB962C8B-B14F-4D97-AF65-F5344CB8AC3E}">
        <p14:creationId xmlns:p14="http://schemas.microsoft.com/office/powerpoint/2010/main" val="367882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oone.org/journals/western-north-american-naturalist/volume-78/issue-4" TargetMode="External"/><Relationship Id="rId7" Type="http://schemas.openxmlformats.org/officeDocument/2006/relationships/image" Target="../media/image19.png"/><Relationship Id="rId2" Type="http://schemas.openxmlformats.org/officeDocument/2006/relationships/hyperlink" Target="https://www.jstor.org/stable/i24869664" TargetMode="External"/><Relationship Id="rId1" Type="http://schemas.openxmlformats.org/officeDocument/2006/relationships/slideLayout" Target="../slideLayouts/slideLayout2.xml"/><Relationship Id="rId6" Type="http://schemas.openxmlformats.org/officeDocument/2006/relationships/hyperlink" Target="https://independent.academia.edu/CraigGelpi?swp=tc-au-51210580" TargetMode="External"/><Relationship Id="rId5" Type="http://schemas.openxmlformats.org/officeDocument/2006/relationships/hyperlink" Target="https://doi.org/10.20935/AL3379" TargetMode="External"/><Relationship Id="rId4" Type="http://schemas.openxmlformats.org/officeDocument/2006/relationships/hyperlink" Target="https://doi.org/10.3398/064.078.040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386-7B2F-7AAB-DDD9-2F71EEB33BE5}"/>
              </a:ext>
            </a:extLst>
          </p:cNvPr>
          <p:cNvSpPr>
            <a:spLocks noGrp="1"/>
          </p:cNvSpPr>
          <p:nvPr>
            <p:ph type="ctrTitle"/>
          </p:nvPr>
        </p:nvSpPr>
        <p:spPr/>
        <p:txBody>
          <a:bodyPr>
            <a:normAutofit fontScale="90000"/>
          </a:bodyPr>
          <a:lstStyle/>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Two Decades of CMS California Islands Research: </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Seasonal temperatures, Internal Waves, Productivity and Ocean Acidification Refugia</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5210E1A5-5D13-A669-9182-F0FD77AC448B}"/>
              </a:ext>
            </a:extLst>
          </p:cNvPr>
          <p:cNvSpPr>
            <a:spLocks noGrp="1"/>
          </p:cNvSpPr>
          <p:nvPr>
            <p:ph type="subTitle" idx="1"/>
          </p:nvPr>
        </p:nvSpPr>
        <p:spPr/>
        <p:txBody>
          <a:bodyPr>
            <a:noAutofit/>
          </a:bodyPr>
          <a:lstStyle/>
          <a:p>
            <a:r>
              <a:rPr lang="en-US" sz="2800" dirty="0">
                <a:latin typeface="Times New Roman" panose="02020603050405020304" pitchFamily="18" charset="0"/>
                <a:cs typeface="Times New Roman" panose="02020603050405020304" pitchFamily="18" charset="0"/>
              </a:rPr>
              <a:t>Craig G. Gelpi</a:t>
            </a:r>
          </a:p>
          <a:p>
            <a:r>
              <a:rPr lang="en-US" sz="2800" dirty="0">
                <a:latin typeface="Times New Roman" panose="02020603050405020304" pitchFamily="18" charset="0"/>
                <a:cs typeface="Times New Roman" panose="02020603050405020304" pitchFamily="18" charset="0"/>
              </a:rPr>
              <a:t>Catalina Marine Society</a:t>
            </a:r>
          </a:p>
          <a:p>
            <a:r>
              <a:rPr lang="en-US" sz="2800" dirty="0">
                <a:latin typeface="Times New Roman" panose="02020603050405020304" pitchFamily="18" charset="0"/>
                <a:cs typeface="Times New Roman" panose="02020603050405020304" pitchFamily="18" charset="0"/>
              </a:rPr>
              <a:t>California Islands Symposium</a:t>
            </a:r>
          </a:p>
          <a:p>
            <a:r>
              <a:rPr lang="en-US" sz="2800" dirty="0">
                <a:latin typeface="Times New Roman" panose="02020603050405020304" pitchFamily="18" charset="0"/>
                <a:cs typeface="Times New Roman" panose="02020603050405020304" pitchFamily="18" charset="0"/>
              </a:rPr>
              <a:t>Ventura, CA</a:t>
            </a:r>
          </a:p>
          <a:p>
            <a:r>
              <a:rPr lang="en-US" sz="2800" dirty="0">
                <a:latin typeface="Times New Roman" panose="02020603050405020304" pitchFamily="18" charset="0"/>
                <a:cs typeface="Times New Roman" panose="02020603050405020304" pitchFamily="18" charset="0"/>
              </a:rPr>
              <a:t>November 6-10, 2023</a:t>
            </a:r>
          </a:p>
        </p:txBody>
      </p:sp>
    </p:spTree>
    <p:extLst>
      <p:ext uri="{BB962C8B-B14F-4D97-AF65-F5344CB8AC3E}">
        <p14:creationId xmlns:p14="http://schemas.microsoft.com/office/powerpoint/2010/main" val="15619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3EDC-9B14-38F7-BDCF-B3CB2237C87D}"/>
              </a:ext>
            </a:extLst>
          </p:cNvPr>
          <p:cNvSpPr>
            <a:spLocks noGrp="1"/>
          </p:cNvSpPr>
          <p:nvPr>
            <p:ph type="title"/>
          </p:nvPr>
        </p:nvSpPr>
        <p:spPr>
          <a:xfrm>
            <a:off x="844731" y="106017"/>
            <a:ext cx="9664337" cy="940905"/>
          </a:xfrm>
        </p:spPr>
        <p:txBody>
          <a:bodyPr/>
          <a:lstStyle/>
          <a:p>
            <a:r>
              <a:rPr lang="en-US" dirty="0">
                <a:latin typeface="Times New Roman" panose="02020603050405020304" pitchFamily="18" charset="0"/>
                <a:cs typeface="Times New Roman" panose="02020603050405020304" pitchFamily="18" charset="0"/>
              </a:rPr>
              <a:t>pH variability and stratification</a:t>
            </a:r>
          </a:p>
        </p:txBody>
      </p:sp>
      <p:grpSp>
        <p:nvGrpSpPr>
          <p:cNvPr id="12" name="Group 11">
            <a:extLst>
              <a:ext uri="{FF2B5EF4-FFF2-40B4-BE49-F238E27FC236}">
                <a16:creationId xmlns:a16="http://schemas.microsoft.com/office/drawing/2014/main" id="{92A3506D-99AF-A6F4-0231-FD0073190775}"/>
              </a:ext>
            </a:extLst>
          </p:cNvPr>
          <p:cNvGrpSpPr/>
          <p:nvPr/>
        </p:nvGrpSpPr>
        <p:grpSpPr>
          <a:xfrm>
            <a:off x="130864" y="871874"/>
            <a:ext cx="11092069" cy="5509048"/>
            <a:chOff x="261731" y="1348952"/>
            <a:chExt cx="11092069" cy="5509048"/>
          </a:xfrm>
        </p:grpSpPr>
        <p:pic>
          <p:nvPicPr>
            <p:cNvPr id="3" name="Picture 2">
              <a:extLst>
                <a:ext uri="{FF2B5EF4-FFF2-40B4-BE49-F238E27FC236}">
                  <a16:creationId xmlns:a16="http://schemas.microsoft.com/office/drawing/2014/main" id="{7AEA6F14-E7EB-E76B-2605-29A8554BE74E}"/>
                </a:ext>
              </a:extLst>
            </p:cNvPr>
            <p:cNvPicPr>
              <a:picLocks noChangeAspect="1"/>
            </p:cNvPicPr>
            <p:nvPr/>
          </p:nvPicPr>
          <p:blipFill rotWithShape="1">
            <a:blip r:embed="rId3">
              <a:extLst>
                <a:ext uri="{28A0092B-C50C-407E-A947-70E740481C1C}">
                  <a14:useLocalDpi xmlns:a14="http://schemas.microsoft.com/office/drawing/2010/main" val="0"/>
                </a:ext>
              </a:extLst>
            </a:blip>
            <a:srcRect l="2391" t="52711" r="6631"/>
            <a:stretch/>
          </p:blipFill>
          <p:spPr>
            <a:xfrm>
              <a:off x="261731" y="4025891"/>
              <a:ext cx="11092069" cy="2832109"/>
            </a:xfrm>
            <a:prstGeom prst="rect">
              <a:avLst/>
            </a:prstGeom>
          </p:spPr>
        </p:pic>
        <p:pic>
          <p:nvPicPr>
            <p:cNvPr id="11" name="Picture 10">
              <a:extLst>
                <a:ext uri="{FF2B5EF4-FFF2-40B4-BE49-F238E27FC236}">
                  <a16:creationId xmlns:a16="http://schemas.microsoft.com/office/drawing/2014/main" id="{ADF992F0-1BA7-C5EB-8D85-9FDB2B24A2A6}"/>
                </a:ext>
              </a:extLst>
            </p:cNvPr>
            <p:cNvPicPr>
              <a:picLocks noChangeAspect="1"/>
            </p:cNvPicPr>
            <p:nvPr/>
          </p:nvPicPr>
          <p:blipFill rotWithShape="1">
            <a:blip r:embed="rId4">
              <a:extLst>
                <a:ext uri="{28A0092B-C50C-407E-A947-70E740481C1C}">
                  <a14:useLocalDpi xmlns:a14="http://schemas.microsoft.com/office/drawing/2010/main" val="0"/>
                </a:ext>
              </a:extLst>
            </a:blip>
            <a:srcRect l="2146" t="6905" r="9021" b="48396"/>
            <a:stretch/>
          </p:blipFill>
          <p:spPr>
            <a:xfrm>
              <a:off x="261731" y="1348952"/>
              <a:ext cx="10830338" cy="2676939"/>
            </a:xfrm>
            <a:prstGeom prst="rect">
              <a:avLst/>
            </a:prstGeom>
          </p:spPr>
        </p:pic>
      </p:grpSp>
      <p:sp>
        <p:nvSpPr>
          <p:cNvPr id="4" name="TextBox 3">
            <a:extLst>
              <a:ext uri="{FF2B5EF4-FFF2-40B4-BE49-F238E27FC236}">
                <a16:creationId xmlns:a16="http://schemas.microsoft.com/office/drawing/2014/main" id="{EBC0644B-2A42-67DE-5D4F-D29CA1A8BD04}"/>
              </a:ext>
            </a:extLst>
          </p:cNvPr>
          <p:cNvSpPr txBox="1"/>
          <p:nvPr/>
        </p:nvSpPr>
        <p:spPr>
          <a:xfrm>
            <a:off x="2160104" y="6506817"/>
            <a:ext cx="6846811" cy="461665"/>
          </a:xfrm>
          <a:prstGeom prst="rect">
            <a:avLst/>
          </a:prstGeom>
          <a:solidFill>
            <a:srgbClr val="FFFF00"/>
          </a:solidFill>
        </p:spPr>
        <p:txBody>
          <a:bodyPr wrap="none" rtlCol="0">
            <a:spAutoFit/>
          </a:bodyPr>
          <a:lstStyle/>
          <a:p>
            <a:r>
              <a:rPr lang="en-US" sz="2400" b="1" dirty="0"/>
              <a:t>pH variability is produced by internal wave sampling</a:t>
            </a:r>
          </a:p>
        </p:txBody>
      </p:sp>
    </p:spTree>
    <p:extLst>
      <p:ext uri="{BB962C8B-B14F-4D97-AF65-F5344CB8AC3E}">
        <p14:creationId xmlns:p14="http://schemas.microsoft.com/office/powerpoint/2010/main" val="232059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8634-178E-B635-5179-323A40570A8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 throughout the Bight</a:t>
            </a:r>
          </a:p>
        </p:txBody>
      </p:sp>
      <p:graphicFrame>
        <p:nvGraphicFramePr>
          <p:cNvPr id="3" name="Table 2">
            <a:extLst>
              <a:ext uri="{FF2B5EF4-FFF2-40B4-BE49-F238E27FC236}">
                <a16:creationId xmlns:a16="http://schemas.microsoft.com/office/drawing/2014/main" id="{F9117A37-9CA8-FBE9-7740-C4F7CA4E195B}"/>
              </a:ext>
            </a:extLst>
          </p:cNvPr>
          <p:cNvGraphicFramePr>
            <a:graphicFrameLocks noGrp="1"/>
          </p:cNvGraphicFramePr>
          <p:nvPr>
            <p:extLst>
              <p:ext uri="{D42A27DB-BD31-4B8C-83A1-F6EECF244321}">
                <p14:modId xmlns:p14="http://schemas.microsoft.com/office/powerpoint/2010/main" val="4204322829"/>
              </p:ext>
            </p:extLst>
          </p:nvPr>
        </p:nvGraphicFramePr>
        <p:xfrm>
          <a:off x="230602" y="1573841"/>
          <a:ext cx="7244522" cy="3972560"/>
        </p:xfrm>
        <a:graphic>
          <a:graphicData uri="http://schemas.openxmlformats.org/drawingml/2006/table">
            <a:tbl>
              <a:tblPr firstRow="1" bandRow="1">
                <a:tableStyleId>{5C22544A-7EE6-4342-B048-85BDC9FD1C3A}</a:tableStyleId>
              </a:tblPr>
              <a:tblGrid>
                <a:gridCol w="4452730">
                  <a:extLst>
                    <a:ext uri="{9D8B030D-6E8A-4147-A177-3AD203B41FA5}">
                      <a16:colId xmlns:a16="http://schemas.microsoft.com/office/drawing/2014/main" val="4176275923"/>
                    </a:ext>
                  </a:extLst>
                </a:gridCol>
                <a:gridCol w="2791792">
                  <a:extLst>
                    <a:ext uri="{9D8B030D-6E8A-4147-A177-3AD203B41FA5}">
                      <a16:colId xmlns:a16="http://schemas.microsoft.com/office/drawing/2014/main" val="424811095"/>
                    </a:ext>
                  </a:extLst>
                </a:gridCol>
              </a:tblGrid>
              <a:tr h="370840">
                <a:tc>
                  <a:txBody>
                    <a:bodyPr/>
                    <a:lstStyle/>
                    <a:p>
                      <a:r>
                        <a:rPr lang="en-US" dirty="0"/>
                        <a:t>Reference and location</a:t>
                      </a:r>
                    </a:p>
                  </a:txBody>
                  <a:tcPr/>
                </a:tc>
                <a:tc>
                  <a:txBody>
                    <a:bodyPr/>
                    <a:lstStyle/>
                    <a:p>
                      <a:r>
                        <a:rPr lang="en-US" dirty="0"/>
                        <a:t>pH  (extrapolated by CMS </a:t>
                      </a:r>
                    </a:p>
                    <a:p>
                      <a:r>
                        <a:rPr lang="en-US" dirty="0"/>
                        <a:t>to 18 m)</a:t>
                      </a:r>
                    </a:p>
                  </a:txBody>
                  <a:tcPr/>
                </a:tc>
                <a:extLst>
                  <a:ext uri="{0D108BD9-81ED-4DB2-BD59-A6C34878D82A}">
                    <a16:rowId xmlns:a16="http://schemas.microsoft.com/office/drawing/2014/main" val="1255177957"/>
                  </a:ext>
                </a:extLst>
              </a:tr>
              <a:tr h="370840">
                <a:tc>
                  <a:txBody>
                    <a:bodyPr/>
                    <a:lstStyle/>
                    <a:p>
                      <a:r>
                        <a:rPr lang="en-US" dirty="0"/>
                        <a:t>Frieder:  La Jolla Kelp Forest</a:t>
                      </a:r>
                    </a:p>
                  </a:txBody>
                  <a:tcPr/>
                </a:tc>
                <a:tc>
                  <a:txBody>
                    <a:bodyPr/>
                    <a:lstStyle/>
                    <a:p>
                      <a:r>
                        <a:rPr lang="en-US" dirty="0"/>
                        <a:t>7.86</a:t>
                      </a:r>
                    </a:p>
                  </a:txBody>
                  <a:tcPr/>
                </a:tc>
                <a:extLst>
                  <a:ext uri="{0D108BD9-81ED-4DB2-BD59-A6C34878D82A}">
                    <a16:rowId xmlns:a16="http://schemas.microsoft.com/office/drawing/2014/main" val="481697261"/>
                  </a:ext>
                </a:extLst>
              </a:tr>
              <a:tr h="370840">
                <a:tc>
                  <a:txBody>
                    <a:bodyPr/>
                    <a:lstStyle/>
                    <a:p>
                      <a:r>
                        <a:rPr lang="en-US" dirty="0" err="1"/>
                        <a:t>Kapsenberg</a:t>
                      </a:r>
                      <a:r>
                        <a:rPr lang="en-US" dirty="0"/>
                        <a:t>: San Miguel</a:t>
                      </a:r>
                    </a:p>
                  </a:txBody>
                  <a:tcPr/>
                </a:tc>
                <a:tc>
                  <a:txBody>
                    <a:bodyPr/>
                    <a:lstStyle/>
                    <a:p>
                      <a:r>
                        <a:rPr lang="en-US" dirty="0"/>
                        <a:t>7.88</a:t>
                      </a:r>
                    </a:p>
                  </a:txBody>
                  <a:tcPr/>
                </a:tc>
                <a:extLst>
                  <a:ext uri="{0D108BD9-81ED-4DB2-BD59-A6C34878D82A}">
                    <a16:rowId xmlns:a16="http://schemas.microsoft.com/office/drawing/2014/main" val="2697080465"/>
                  </a:ext>
                </a:extLst>
              </a:tr>
              <a:tr h="370840">
                <a:tc>
                  <a:txBody>
                    <a:bodyPr/>
                    <a:lstStyle/>
                    <a:p>
                      <a:r>
                        <a:rPr lang="en-US" dirty="0" err="1"/>
                        <a:t>Kapsenberg</a:t>
                      </a:r>
                      <a:r>
                        <a:rPr lang="en-US" dirty="0"/>
                        <a:t>: Santa Cruz</a:t>
                      </a:r>
                    </a:p>
                  </a:txBody>
                  <a:tcPr/>
                </a:tc>
                <a:tc>
                  <a:txBody>
                    <a:bodyPr/>
                    <a:lstStyle/>
                    <a:p>
                      <a:r>
                        <a:rPr lang="en-US" dirty="0"/>
                        <a:t>7.83</a:t>
                      </a:r>
                    </a:p>
                  </a:txBody>
                  <a:tcPr/>
                </a:tc>
                <a:extLst>
                  <a:ext uri="{0D108BD9-81ED-4DB2-BD59-A6C34878D82A}">
                    <a16:rowId xmlns:a16="http://schemas.microsoft.com/office/drawing/2014/main" val="2402405395"/>
                  </a:ext>
                </a:extLst>
              </a:tr>
              <a:tr h="370840">
                <a:tc>
                  <a:txBody>
                    <a:bodyPr/>
                    <a:lstStyle/>
                    <a:p>
                      <a:r>
                        <a:rPr lang="en-US" dirty="0" err="1"/>
                        <a:t>Kapsenberg</a:t>
                      </a:r>
                      <a:r>
                        <a:rPr lang="en-US" dirty="0"/>
                        <a:t>: Anacapa</a:t>
                      </a:r>
                    </a:p>
                  </a:txBody>
                  <a:tcPr/>
                </a:tc>
                <a:tc>
                  <a:txBody>
                    <a:bodyPr/>
                    <a:lstStyle/>
                    <a:p>
                      <a:r>
                        <a:rPr lang="en-US" dirty="0"/>
                        <a:t>7.87</a:t>
                      </a:r>
                    </a:p>
                  </a:txBody>
                  <a:tcPr/>
                </a:tc>
                <a:extLst>
                  <a:ext uri="{0D108BD9-81ED-4DB2-BD59-A6C34878D82A}">
                    <a16:rowId xmlns:a16="http://schemas.microsoft.com/office/drawing/2014/main" val="3981701167"/>
                  </a:ext>
                </a:extLst>
              </a:tr>
              <a:tr h="370840">
                <a:tc>
                  <a:txBody>
                    <a:bodyPr/>
                    <a:lstStyle/>
                    <a:p>
                      <a:r>
                        <a:rPr lang="en-US" dirty="0"/>
                        <a:t>Leinweber: S. Monica Bay Observatory</a:t>
                      </a:r>
                    </a:p>
                  </a:txBody>
                  <a:tcPr/>
                </a:tc>
                <a:tc>
                  <a:txBody>
                    <a:bodyPr/>
                    <a:lstStyle/>
                    <a:p>
                      <a:r>
                        <a:rPr lang="en-US" dirty="0"/>
                        <a:t>8.07</a:t>
                      </a:r>
                    </a:p>
                  </a:txBody>
                  <a:tcPr/>
                </a:tc>
                <a:extLst>
                  <a:ext uri="{0D108BD9-81ED-4DB2-BD59-A6C34878D82A}">
                    <a16:rowId xmlns:a16="http://schemas.microsoft.com/office/drawing/2014/main" val="88548708"/>
                  </a:ext>
                </a:extLst>
              </a:tr>
              <a:tr h="370840">
                <a:tc>
                  <a:txBody>
                    <a:bodyPr/>
                    <a:lstStyle/>
                    <a:p>
                      <a:r>
                        <a:rPr lang="en-US" dirty="0"/>
                        <a:t>Alin: model applied to CalCOFI SoCal Bight</a:t>
                      </a:r>
                    </a:p>
                  </a:txBody>
                  <a:tcPr/>
                </a:tc>
                <a:tc>
                  <a:txBody>
                    <a:bodyPr/>
                    <a:lstStyle/>
                    <a:p>
                      <a:r>
                        <a:rPr lang="en-US" dirty="0"/>
                        <a:t>8.05</a:t>
                      </a:r>
                    </a:p>
                  </a:txBody>
                  <a:tcPr/>
                </a:tc>
                <a:extLst>
                  <a:ext uri="{0D108BD9-81ED-4DB2-BD59-A6C34878D82A}">
                    <a16:rowId xmlns:a16="http://schemas.microsoft.com/office/drawing/2014/main" val="1403167717"/>
                  </a:ext>
                </a:extLst>
              </a:tr>
              <a:tr h="370840">
                <a:tc>
                  <a:txBody>
                    <a:bodyPr/>
                    <a:lstStyle/>
                    <a:p>
                      <a:r>
                        <a:rPr lang="en-US" dirty="0"/>
                        <a:t>Alin: model applied to CMS data</a:t>
                      </a:r>
                    </a:p>
                  </a:txBody>
                  <a:tcPr/>
                </a:tc>
                <a:tc>
                  <a:txBody>
                    <a:bodyPr/>
                    <a:lstStyle/>
                    <a:p>
                      <a:r>
                        <a:rPr lang="en-US" dirty="0"/>
                        <a:t>8.04</a:t>
                      </a:r>
                    </a:p>
                  </a:txBody>
                  <a:tcPr/>
                </a:tc>
                <a:extLst>
                  <a:ext uri="{0D108BD9-81ED-4DB2-BD59-A6C34878D82A}">
                    <a16:rowId xmlns:a16="http://schemas.microsoft.com/office/drawing/2014/main" val="2749772918"/>
                  </a:ext>
                </a:extLst>
              </a:tr>
              <a:tr h="370840">
                <a:tc>
                  <a:txBody>
                    <a:bodyPr/>
                    <a:lstStyle/>
                    <a:p>
                      <a:r>
                        <a:rPr lang="en-US" dirty="0"/>
                        <a:t>CMS: fixed depth</a:t>
                      </a:r>
                    </a:p>
                  </a:txBody>
                  <a:tcPr/>
                </a:tc>
                <a:tc>
                  <a:txBody>
                    <a:bodyPr/>
                    <a:lstStyle/>
                    <a:p>
                      <a:r>
                        <a:rPr lang="en-US" dirty="0"/>
                        <a:t>8.13 ± 0.04</a:t>
                      </a:r>
                    </a:p>
                  </a:txBody>
                  <a:tcPr/>
                </a:tc>
                <a:extLst>
                  <a:ext uri="{0D108BD9-81ED-4DB2-BD59-A6C34878D82A}">
                    <a16:rowId xmlns:a16="http://schemas.microsoft.com/office/drawing/2014/main" val="4169708669"/>
                  </a:ext>
                </a:extLst>
              </a:tr>
              <a:tr h="301073">
                <a:tc>
                  <a:txBody>
                    <a:bodyPr/>
                    <a:lstStyle/>
                    <a:p>
                      <a:r>
                        <a:rPr lang="en-US" dirty="0"/>
                        <a:t>CMS: depth profiling</a:t>
                      </a:r>
                    </a:p>
                  </a:txBody>
                  <a:tcPr/>
                </a:tc>
                <a:tc>
                  <a:txBody>
                    <a:bodyPr/>
                    <a:lstStyle/>
                    <a:p>
                      <a:r>
                        <a:rPr lang="en-US" dirty="0"/>
                        <a:t>8.06 ± 0.07</a:t>
                      </a:r>
                    </a:p>
                  </a:txBody>
                  <a:tcPr/>
                </a:tc>
                <a:extLst>
                  <a:ext uri="{0D108BD9-81ED-4DB2-BD59-A6C34878D82A}">
                    <a16:rowId xmlns:a16="http://schemas.microsoft.com/office/drawing/2014/main" val="439587517"/>
                  </a:ext>
                </a:extLst>
              </a:tr>
            </a:tbl>
          </a:graphicData>
        </a:graphic>
      </p:graphicFrame>
      <p:sp>
        <p:nvSpPr>
          <p:cNvPr id="4" name="TextBox 3">
            <a:extLst>
              <a:ext uri="{FF2B5EF4-FFF2-40B4-BE49-F238E27FC236}">
                <a16:creationId xmlns:a16="http://schemas.microsoft.com/office/drawing/2014/main" id="{FC9DCDA7-C1B0-CC6E-FBF0-1AB6EDB010BE}"/>
              </a:ext>
            </a:extLst>
          </p:cNvPr>
          <p:cNvSpPr txBox="1"/>
          <p:nvPr/>
        </p:nvSpPr>
        <p:spPr>
          <a:xfrm>
            <a:off x="1180231" y="5908100"/>
            <a:ext cx="8781571" cy="584775"/>
          </a:xfrm>
          <a:prstGeom prst="rect">
            <a:avLst/>
          </a:prstGeom>
          <a:solidFill>
            <a:srgbClr val="FFFF00"/>
          </a:solidFill>
        </p:spPr>
        <p:txBody>
          <a:bodyPr wrap="none" rtlCol="0">
            <a:spAutoFit/>
          </a:bodyPr>
          <a:lstStyle/>
          <a:p>
            <a:r>
              <a:rPr lang="en-US" sz="3200" dirty="0">
                <a:latin typeface="Times New Roman" panose="02020603050405020304" pitchFamily="18" charset="0"/>
                <a:cs typeface="Times New Roman" panose="02020603050405020304" pitchFamily="18" charset="0"/>
              </a:rPr>
              <a:t>Inner SCB, including Santa Catalina, has higher pH</a:t>
            </a:r>
          </a:p>
        </p:txBody>
      </p:sp>
      <p:sp>
        <p:nvSpPr>
          <p:cNvPr id="5" name="TextBox 4">
            <a:extLst>
              <a:ext uri="{FF2B5EF4-FFF2-40B4-BE49-F238E27FC236}">
                <a16:creationId xmlns:a16="http://schemas.microsoft.com/office/drawing/2014/main" id="{7EC89E59-F436-FCFC-B93A-B9A9B497AAF6}"/>
              </a:ext>
            </a:extLst>
          </p:cNvPr>
          <p:cNvSpPr txBox="1"/>
          <p:nvPr/>
        </p:nvSpPr>
        <p:spPr>
          <a:xfrm>
            <a:off x="7642520" y="4993075"/>
            <a:ext cx="1378967" cy="369332"/>
          </a:xfrm>
          <a:prstGeom prst="rect">
            <a:avLst/>
          </a:prstGeom>
          <a:noFill/>
        </p:spPr>
        <p:txBody>
          <a:bodyPr wrap="none" rtlCol="0">
            <a:spAutoFit/>
          </a:bodyPr>
          <a:lstStyle/>
          <a:p>
            <a:r>
              <a:rPr lang="en-US" dirty="0"/>
              <a:t>8.09 average</a:t>
            </a:r>
          </a:p>
        </p:txBody>
      </p:sp>
      <p:sp>
        <p:nvSpPr>
          <p:cNvPr id="6" name="Right Brace 5">
            <a:extLst>
              <a:ext uri="{FF2B5EF4-FFF2-40B4-BE49-F238E27FC236}">
                <a16:creationId xmlns:a16="http://schemas.microsoft.com/office/drawing/2014/main" id="{D4502C4F-18ED-F75B-C732-95830373A976}"/>
              </a:ext>
            </a:extLst>
          </p:cNvPr>
          <p:cNvSpPr/>
          <p:nvPr/>
        </p:nvSpPr>
        <p:spPr>
          <a:xfrm>
            <a:off x="7444500" y="4908433"/>
            <a:ext cx="217997" cy="5151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a:extLst>
              <a:ext uri="{FF2B5EF4-FFF2-40B4-BE49-F238E27FC236}">
                <a16:creationId xmlns:a16="http://schemas.microsoft.com/office/drawing/2014/main" id="{C7F8F90C-D9F1-92D9-CCB8-9308694D40C3}"/>
              </a:ext>
            </a:extLst>
          </p:cNvPr>
          <p:cNvPicPr>
            <a:picLocks noChangeAspect="1"/>
          </p:cNvPicPr>
          <p:nvPr/>
        </p:nvPicPr>
        <p:blipFill rotWithShape="1">
          <a:blip r:embed="rId2">
            <a:extLst>
              <a:ext uri="{28A0092B-C50C-407E-A947-70E740481C1C}">
                <a14:useLocalDpi xmlns:a14="http://schemas.microsoft.com/office/drawing/2010/main" val="0"/>
              </a:ext>
            </a:extLst>
          </a:blip>
          <a:srcRect l="14533" r="13986"/>
          <a:stretch/>
        </p:blipFill>
        <p:spPr>
          <a:xfrm>
            <a:off x="7464214" y="1644613"/>
            <a:ext cx="4570762" cy="3140958"/>
          </a:xfrm>
          <a:prstGeom prst="rect">
            <a:avLst/>
          </a:prstGeom>
        </p:spPr>
      </p:pic>
    </p:spTree>
    <p:extLst>
      <p:ext uri="{BB962C8B-B14F-4D97-AF65-F5344CB8AC3E}">
        <p14:creationId xmlns:p14="http://schemas.microsoft.com/office/powerpoint/2010/main" val="220479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46A6-4BBB-4F86-8FFC-E93121B1ED6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D06EB122-5103-DA97-029B-158D730D0658}"/>
              </a:ext>
            </a:extLst>
          </p:cNvPr>
          <p:cNvSpPr>
            <a:spLocks noGrp="1"/>
          </p:cNvSpPr>
          <p:nvPr>
            <p:ph idx="1"/>
          </p:nvPr>
        </p:nvSpPr>
        <p:spPr>
          <a:xfrm>
            <a:off x="838200" y="1481069"/>
            <a:ext cx="10515600" cy="4351338"/>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Inner bight, including most of the southern Channel Islands, has relatively little upwelling (San Nicolas excepted)</a:t>
            </a:r>
          </a:p>
          <a:p>
            <a:pPr lvl="1"/>
            <a:r>
              <a:rPr lang="en-US" dirty="0">
                <a:latin typeface="Times New Roman" panose="02020603050405020304" pitchFamily="18" charset="0"/>
                <a:cs typeface="Times New Roman" panose="02020603050405020304" pitchFamily="18" charset="0"/>
              </a:rPr>
              <a:t>Higher temperature</a:t>
            </a:r>
          </a:p>
          <a:p>
            <a:pPr lvl="1"/>
            <a:r>
              <a:rPr lang="en-US" dirty="0">
                <a:latin typeface="Times New Roman" panose="02020603050405020304" pitchFamily="18" charset="0"/>
                <a:cs typeface="Times New Roman" panose="02020603050405020304" pitchFamily="18" charset="0"/>
              </a:rPr>
              <a:t>Less primary production (chlorophyll)</a:t>
            </a:r>
          </a:p>
          <a:p>
            <a:pPr lvl="1"/>
            <a:r>
              <a:rPr lang="en-US" dirty="0">
                <a:latin typeface="Times New Roman" panose="02020603050405020304" pitchFamily="18" charset="0"/>
                <a:cs typeface="Times New Roman" panose="02020603050405020304" pitchFamily="18" charset="0"/>
              </a:rPr>
              <a:t>Higher pH at Catalina (and probably at San Clemente)</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Greater wind-induced upwelling at mainland</a:t>
            </a:r>
          </a:p>
          <a:p>
            <a:pPr lvl="1"/>
            <a:r>
              <a:rPr lang="en-US" dirty="0">
                <a:latin typeface="Times New Roman" panose="02020603050405020304" pitchFamily="18" charset="0"/>
                <a:cs typeface="Times New Roman" panose="02020603050405020304" pitchFamily="18" charset="0"/>
              </a:rPr>
              <a:t>Implying smaller pH there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Additionally, island pH is biased high due to internal wave downwelling at island (and mainland) submarine slopes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Southern Channel Islands may be Ocean Acidification Refugia</a:t>
            </a:r>
          </a:p>
          <a:p>
            <a:pPr lvl="1"/>
            <a:r>
              <a:rPr lang="en-US" dirty="0">
                <a:latin typeface="Times New Roman" panose="02020603050405020304" pitchFamily="18" charset="0"/>
                <a:cs typeface="Times New Roman" panose="02020603050405020304" pitchFamily="18" charset="0"/>
              </a:rPr>
              <a:t>Little upwelling, summer downwelling provides higher pH (less acidity) regions in the SCB</a:t>
            </a:r>
          </a:p>
        </p:txBody>
      </p:sp>
    </p:spTree>
    <p:extLst>
      <p:ext uri="{BB962C8B-B14F-4D97-AF65-F5344CB8AC3E}">
        <p14:creationId xmlns:p14="http://schemas.microsoft.com/office/powerpoint/2010/main" val="299647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369D-7249-DD40-B295-ED0591C93DB9}"/>
              </a:ext>
            </a:extLst>
          </p:cNvPr>
          <p:cNvSpPr>
            <a:spLocks noGrp="1"/>
          </p:cNvSpPr>
          <p:nvPr>
            <p:ph type="title"/>
          </p:nvPr>
        </p:nvSpPr>
        <p:spPr>
          <a:xfrm>
            <a:off x="838200" y="365126"/>
            <a:ext cx="9729651" cy="628788"/>
          </a:xfrm>
        </p:spPr>
        <p:txBody>
          <a:bodyPr>
            <a:normAutofit fontScale="90000"/>
          </a:bodyPr>
          <a:lstStyle/>
          <a:p>
            <a:r>
              <a:rPr lang="en-US" dirty="0"/>
              <a:t>Acknowledgments and References</a:t>
            </a:r>
          </a:p>
        </p:txBody>
      </p:sp>
      <p:sp>
        <p:nvSpPr>
          <p:cNvPr id="3" name="Content Placeholder 2">
            <a:extLst>
              <a:ext uri="{FF2B5EF4-FFF2-40B4-BE49-F238E27FC236}">
                <a16:creationId xmlns:a16="http://schemas.microsoft.com/office/drawing/2014/main" id="{D5F354DA-D7EB-1F46-68C5-7C4EFF75401F}"/>
              </a:ext>
            </a:extLst>
          </p:cNvPr>
          <p:cNvSpPr>
            <a:spLocks noGrp="1"/>
          </p:cNvSpPr>
          <p:nvPr>
            <p:ph idx="1"/>
          </p:nvPr>
        </p:nvSpPr>
        <p:spPr>
          <a:xfrm>
            <a:off x="838200" y="2260496"/>
            <a:ext cx="10515600" cy="3610217"/>
          </a:xfrm>
        </p:spPr>
        <p:txBody>
          <a:bodyPr>
            <a:normAutofit lnSpcReduction="10000"/>
          </a:bodyPr>
          <a:lstStyle/>
          <a:p>
            <a:r>
              <a:rPr lang="en-US" sz="1600" b="1" dirty="0">
                <a:solidFill>
                  <a:srgbClr val="FF0000"/>
                </a:solidFill>
                <a:latin typeface="Times New Roman" panose="02020603050405020304" pitchFamily="18" charset="0"/>
                <a:cs typeface="Times New Roman" panose="02020603050405020304" pitchFamily="18" charset="0"/>
              </a:rPr>
              <a:t>Seasonal and high-frequency ocean temperature dynamics at Santa Catalina Island. Craig Gelpi and Karen Norris. </a:t>
            </a:r>
            <a:r>
              <a:rPr lang="en-US" sz="1600" b="1" i="1" dirty="0">
                <a:solidFill>
                  <a:srgbClr val="FF0000"/>
                </a:solidFill>
                <a:latin typeface="Times New Roman" panose="02020603050405020304" pitchFamily="18" charset="0"/>
                <a:cs typeface="Times New Roman" panose="02020603050405020304" pitchFamily="18" charset="0"/>
              </a:rPr>
              <a:t>Proceedings of the Sixth California Islands Symposium, Ventura, California, December 1–3, 2003, Tech. Publ. CHIS-05</a:t>
            </a:r>
            <a:r>
              <a:rPr lang="en-US" sz="1600" b="1" dirty="0">
                <a:solidFill>
                  <a:srgbClr val="FF0000"/>
                </a:solidFill>
                <a:latin typeface="Times New Roman" panose="02020603050405020304" pitchFamily="18" charset="0"/>
                <a:cs typeface="Times New Roman" panose="02020603050405020304" pitchFamily="18" charset="0"/>
              </a:rPr>
              <a:t>. Vol. 1. 2005.</a:t>
            </a:r>
          </a:p>
          <a:p>
            <a:r>
              <a:rPr lang="en-US" sz="1600" dirty="0">
                <a:latin typeface="Times New Roman" panose="02020603050405020304" pitchFamily="18" charset="0"/>
                <a:cs typeface="Times New Roman" panose="02020603050405020304" pitchFamily="18" charset="0"/>
              </a:rPr>
              <a:t>Seasonal temperature dynamics of the upper ocean in the Southern California Bight, </a:t>
            </a:r>
            <a:r>
              <a:rPr lang="en-US" sz="1600" dirty="0">
                <a:effectLst/>
                <a:latin typeface="Times New Roman" panose="02020603050405020304" pitchFamily="18" charset="0"/>
                <a:cs typeface="Times New Roman" panose="02020603050405020304" pitchFamily="18" charset="0"/>
              </a:rPr>
              <a:t>Gelpi, C. G., &amp; Norris, K. E. (2008).. </a:t>
            </a:r>
            <a:r>
              <a:rPr lang="en-US" sz="1600" i="1" dirty="0">
                <a:effectLst/>
                <a:latin typeface="Times New Roman" panose="02020603050405020304" pitchFamily="18" charset="0"/>
                <a:cs typeface="Times New Roman" panose="02020603050405020304" pitchFamily="18" charset="0"/>
              </a:rPr>
              <a:t>Journal of Geophysical Research: Oceans</a:t>
            </a:r>
            <a:r>
              <a:rPr lang="en-US" sz="1600" dirty="0">
                <a:effectLst/>
                <a:latin typeface="Times New Roman" panose="02020603050405020304" pitchFamily="18" charset="0"/>
                <a:cs typeface="Times New Roman" panose="02020603050405020304" pitchFamily="18" charset="0"/>
              </a:rPr>
              <a:t>, </a:t>
            </a:r>
            <a:r>
              <a:rPr lang="en-US" sz="1600" i="1" dirty="0">
                <a:effectLst/>
                <a:latin typeface="Times New Roman" panose="02020603050405020304" pitchFamily="18" charset="0"/>
                <a:cs typeface="Times New Roman" panose="02020603050405020304" pitchFamily="18" charset="0"/>
              </a:rPr>
              <a:t>113</a:t>
            </a:r>
            <a:r>
              <a:rPr lang="en-US" sz="1600" dirty="0">
                <a:effectLst/>
                <a:latin typeface="Times New Roman" panose="02020603050405020304" pitchFamily="18" charset="0"/>
                <a:cs typeface="Times New Roman" panose="02020603050405020304" pitchFamily="18" charset="0"/>
              </a:rPr>
              <a:t>(C4).</a:t>
            </a:r>
          </a:p>
          <a:p>
            <a:pPr fontAlgn="base"/>
            <a:r>
              <a:rPr lang="en-US" sz="1600" b="1" dirty="0">
                <a:solidFill>
                  <a:srgbClr val="FF0000"/>
                </a:solidFill>
                <a:latin typeface="Times New Roman" panose="02020603050405020304" pitchFamily="18" charset="0"/>
                <a:cs typeface="Times New Roman" panose="02020603050405020304" pitchFamily="18" charset="0"/>
              </a:rPr>
              <a:t>Diurnal and Semi-diurnal Internal Waves </a:t>
            </a:r>
            <a:r>
              <a:rPr lang="en-US" sz="1600" b="1" dirty="0" err="1">
                <a:solidFill>
                  <a:srgbClr val="FF0000"/>
                </a:solidFill>
                <a:latin typeface="Times New Roman" panose="02020603050405020304" pitchFamily="18" charset="0"/>
                <a:cs typeface="Times New Roman" panose="02020603050405020304" pitchFamily="18" charset="0"/>
              </a:rPr>
              <a:t>nearTwo</a:t>
            </a:r>
            <a:r>
              <a:rPr lang="en-US" sz="1600" b="1" dirty="0">
                <a:solidFill>
                  <a:srgbClr val="FF0000"/>
                </a:solidFill>
                <a:latin typeface="Times New Roman" panose="02020603050405020304" pitchFamily="18" charset="0"/>
                <a:cs typeface="Times New Roman" panose="02020603050405020304" pitchFamily="18" charset="0"/>
              </a:rPr>
              <a:t> Harbors, Santa Catalina, California, Craig Gelpi, Monographs of the Western North American </a:t>
            </a:r>
            <a:r>
              <a:rPr lang="en-US" sz="1600" b="1" dirty="0" err="1">
                <a:solidFill>
                  <a:srgbClr val="FF0000"/>
                </a:solidFill>
                <a:latin typeface="Times New Roman" panose="02020603050405020304" pitchFamily="18" charset="0"/>
                <a:cs typeface="Times New Roman" panose="02020603050405020304" pitchFamily="18" charset="0"/>
              </a:rPr>
              <a:t>Naturalist,</a:t>
            </a:r>
            <a:r>
              <a:rPr lang="en-US" sz="1600" b="1" dirty="0" err="1">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Vol</a:t>
            </a:r>
            <a:r>
              <a:rPr lang="en-US" sz="1600" b="1"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7 (2014)</a:t>
            </a:r>
            <a:r>
              <a:rPr lang="en-US" sz="1600" b="1" dirty="0">
                <a:solidFill>
                  <a:srgbClr val="FF0000"/>
                </a:solidFill>
                <a:latin typeface="Times New Roman" panose="02020603050405020304" pitchFamily="18" charset="0"/>
                <a:cs typeface="Times New Roman" panose="02020603050405020304" pitchFamily="18" charset="0"/>
              </a:rPr>
              <a:t>, pp. 21-34 (14 pages)</a:t>
            </a:r>
          </a:p>
          <a:p>
            <a:pPr algn="l">
              <a:lnSpc>
                <a:spcPct val="100000"/>
              </a:lnSpc>
              <a:spcBef>
                <a:spcPts val="0"/>
              </a:spcBef>
            </a:pPr>
            <a:endParaRPr lang="en-US" sz="1600" b="1" i="0" dirty="0">
              <a:solidFill>
                <a:srgbClr val="FF0000"/>
              </a:solidFill>
              <a:effectLst/>
              <a:latin typeface="Times New Roman" panose="02020603050405020304" pitchFamily="18" charset="0"/>
              <a:cs typeface="Times New Roman" panose="02020603050405020304" pitchFamily="18" charset="0"/>
            </a:endParaRPr>
          </a:p>
          <a:p>
            <a:pPr algn="l">
              <a:lnSpc>
                <a:spcPct val="100000"/>
              </a:lnSpc>
              <a:spcBef>
                <a:spcPts val="0"/>
              </a:spcBef>
            </a:pPr>
            <a:r>
              <a:rPr lang="en-US" sz="1600" b="1" i="0" dirty="0">
                <a:solidFill>
                  <a:srgbClr val="FF0000"/>
                </a:solidFill>
                <a:effectLst/>
                <a:latin typeface="Times New Roman" panose="02020603050405020304" pitchFamily="18" charset="0"/>
                <a:cs typeface="Times New Roman" panose="02020603050405020304" pitchFamily="18" charset="0"/>
              </a:rPr>
              <a:t>Chlorophyll Dynamics Around the Southern Channel Islands, </a:t>
            </a:r>
            <a:r>
              <a:rPr lang="en-US" sz="1600" b="1" i="0" u="sng" dirty="0">
                <a:solidFill>
                  <a:srgbClr val="FF0000"/>
                </a:solidFill>
                <a:effectLst/>
                <a:latin typeface="Times New Roman" panose="02020603050405020304" pitchFamily="18" charset="0"/>
                <a:cs typeface="Times New Roman" panose="02020603050405020304" pitchFamily="18" charset="0"/>
              </a:rPr>
              <a:t>Craig Gelpi, </a:t>
            </a:r>
            <a:r>
              <a:rPr lang="en-US" sz="1600" b="1" i="0" u="sng"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Western North American Naturalist, 78(4)</a:t>
            </a:r>
            <a:r>
              <a:rPr lang="en-US" sz="1600" b="1" i="0" dirty="0">
                <a:solidFill>
                  <a:srgbClr val="FF0000"/>
                </a:solidFill>
                <a:effectLst/>
                <a:latin typeface="Times New Roman" panose="02020603050405020304" pitchFamily="18" charset="0"/>
                <a:cs typeface="Times New Roman" panose="02020603050405020304" pitchFamily="18" charset="0"/>
              </a:rPr>
              <a:t>:590-604 (2018). </a:t>
            </a:r>
            <a:r>
              <a:rPr lang="en-US" sz="1600" b="1" i="0" u="sng" dirty="0">
                <a:solidFill>
                  <a:srgbClr val="0563C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a:t>
            </a:r>
            <a:r>
              <a:rPr lang="en-US" sz="1600" b="1" i="0" u="sng"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10.3398/064.078.0404</a:t>
            </a:r>
            <a:endParaRPr lang="en-US" sz="1600" b="1" i="0" dirty="0">
              <a:solidFill>
                <a:srgbClr val="FF0000"/>
              </a:solidFill>
              <a:effectLst/>
              <a:latin typeface="Times New Roman" panose="02020603050405020304" pitchFamily="18" charset="0"/>
              <a:cs typeface="Times New Roman" panose="02020603050405020304" pitchFamily="18" charset="0"/>
            </a:endParaRPr>
          </a:p>
          <a:p>
            <a:r>
              <a:rPr lang="en-US" sz="1600" dirty="0">
                <a:solidFill>
                  <a:srgbClr val="1A1A1A"/>
                </a:solidFill>
                <a:latin typeface="Times New Roman" panose="02020603050405020304" pitchFamily="18" charset="0"/>
                <a:cs typeface="Times New Roman" panose="02020603050405020304" pitchFamily="18" charset="0"/>
              </a:rPr>
              <a:t>Wind-Event-Induced Ocean Upwelling, Relaxation and Chlorophyll Response in the Southern California Bight</a:t>
            </a:r>
            <a:r>
              <a:rPr lang="en-US" sz="1600" b="1" dirty="0">
                <a:solidFill>
                  <a:srgbClr val="1A1A1A"/>
                </a:solidFill>
                <a:latin typeface="Times New Roman" panose="02020603050405020304" pitchFamily="18" charset="0"/>
                <a:cs typeface="Times New Roman" panose="02020603050405020304" pitchFamily="18" charset="0"/>
              </a:rPr>
              <a:t>, </a:t>
            </a:r>
            <a:r>
              <a:rPr lang="en-US" sz="1600" dirty="0">
                <a:solidFill>
                  <a:srgbClr val="1A1A1A"/>
                </a:solidFill>
                <a:latin typeface="Times New Roman" panose="02020603050405020304" pitchFamily="18" charset="0"/>
                <a:cs typeface="Times New Roman" panose="02020603050405020304" pitchFamily="18" charset="0"/>
              </a:rPr>
              <a:t>Craig G. Gelpi, </a:t>
            </a:r>
            <a:r>
              <a:rPr lang="en-US" sz="1600" i="1" dirty="0">
                <a:solidFill>
                  <a:srgbClr val="1A1A1A"/>
                </a:solidFill>
                <a:latin typeface="Times New Roman" panose="02020603050405020304" pitchFamily="18" charset="0"/>
                <a:cs typeface="Times New Roman" panose="02020603050405020304" pitchFamily="18" charset="0"/>
              </a:rPr>
              <a:t>Bulletin of the Southern California Academy of Sciences</a:t>
            </a:r>
            <a:r>
              <a:rPr lang="en-US" sz="1600" dirty="0">
                <a:solidFill>
                  <a:srgbClr val="1A1A1A"/>
                </a:solidFill>
                <a:latin typeface="Times New Roman" panose="02020603050405020304" pitchFamily="18" charset="0"/>
                <a:cs typeface="Times New Roman" panose="02020603050405020304" pitchFamily="18" charset="0"/>
              </a:rPr>
              <a:t> (2023) 122 (2): 80–100.</a:t>
            </a:r>
          </a:p>
          <a:p>
            <a:r>
              <a:rPr kumimoji="0" lang="en-US" altLang="en-US" sz="1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Influence of shoaling internal waves on nearshore ocean pH, </a:t>
            </a:r>
            <a:r>
              <a:rPr lang="en-US" altLang="en-US" sz="1600" dirty="0">
                <a:solidFill>
                  <a:srgbClr val="428BCA"/>
                </a:solidFill>
                <a:latin typeface="Times New Roman" panose="02020603050405020304" pitchFamily="18" charset="0"/>
                <a:cs typeface="Times New Roman" panose="02020603050405020304" pitchFamily="18" charset="0"/>
                <a:hlinkClick r:id="rId5"/>
              </a:rPr>
              <a:t>https://doi.org/10.20935/AL3379</a:t>
            </a:r>
            <a:endParaRPr lang="en-US" sz="1600" dirty="0">
              <a:solidFill>
                <a:srgbClr val="1A1A1A"/>
              </a:solidFill>
              <a:latin typeface="Times New Roman" panose="02020603050405020304" pitchFamily="18" charset="0"/>
              <a:cs typeface="Times New Roman" panose="02020603050405020304" pitchFamily="18" charset="0"/>
            </a:endParaRPr>
          </a:p>
          <a:p>
            <a:r>
              <a:rPr lang="en-US" sz="1600" dirty="0">
                <a:solidFill>
                  <a:srgbClr val="1D2228"/>
                </a:solidFill>
                <a:latin typeface="Times New Roman" panose="02020603050405020304" pitchFamily="18" charset="0"/>
                <a:cs typeface="Times New Roman" panose="02020603050405020304" pitchFamily="18" charset="0"/>
              </a:rPr>
              <a:t>Dynamics of pH at Santa Catalina Island </a:t>
            </a:r>
            <a:r>
              <a:rPr lang="en-US" sz="1600" b="0" i="0" dirty="0">
                <a:solidFill>
                  <a:srgbClr val="1D2228"/>
                </a:solidFill>
                <a:effectLst/>
                <a:latin typeface="Times New Roman" panose="02020603050405020304" pitchFamily="18" charset="0"/>
                <a:cs typeface="Times New Roman" panose="02020603050405020304" pitchFamily="18" charset="0"/>
              </a:rPr>
              <a:t>PONE-D-23-12055R1, In Press (2023)</a:t>
            </a:r>
          </a:p>
          <a:p>
            <a:endParaRPr lang="en-US" sz="1400" dirty="0">
              <a:solidFill>
                <a:srgbClr val="1A1A1A"/>
              </a:solidFill>
              <a:latin typeface="Times New Roman" panose="02020603050405020304" pitchFamily="18" charset="0"/>
              <a:cs typeface="Times New Roman" panose="02020603050405020304" pitchFamily="18" charset="0"/>
            </a:endParaRPr>
          </a:p>
          <a:p>
            <a:pPr algn="l"/>
            <a:endParaRPr lang="en-US" sz="1100" b="0" i="0" dirty="0">
              <a:solidFill>
                <a:srgbClr val="000000"/>
              </a:solidFill>
              <a:effectLst/>
              <a:latin typeface="GT America Standard"/>
            </a:endParaRPr>
          </a:p>
        </p:txBody>
      </p:sp>
      <p:pic>
        <p:nvPicPr>
          <p:cNvPr id="1028" name="Picture 4">
            <a:hlinkClick r:id="rId6"/>
            <a:extLst>
              <a:ext uri="{FF2B5EF4-FFF2-40B4-BE49-F238E27FC236}">
                <a16:creationId xmlns:a16="http://schemas.microsoft.com/office/drawing/2014/main" id="{67442D4B-A1F4-8DD1-BE47-924B30BEB0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8" y="-696913"/>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7FDED0-B374-B6D9-960B-E105C5A176D5}"/>
              </a:ext>
            </a:extLst>
          </p:cNvPr>
          <p:cNvSpPr txBox="1"/>
          <p:nvPr/>
        </p:nvSpPr>
        <p:spPr>
          <a:xfrm>
            <a:off x="954157" y="1165540"/>
            <a:ext cx="9508757" cy="1015663"/>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Aquarium of the Pacific, California Science Center, Channel Islands National Park</a:t>
            </a:r>
          </a:p>
          <a:p>
            <a:r>
              <a:rPr lang="en-US" sz="2000" dirty="0">
                <a:latin typeface="Times New Roman" panose="02020603050405020304" pitchFamily="18" charset="0"/>
                <a:cs typeface="Times New Roman" panose="02020603050405020304" pitchFamily="18" charset="0"/>
              </a:rPr>
              <a:t>American Legion Yacht Club, Antelope Valley Desert Divers, Catalina Island Conservancy</a:t>
            </a:r>
          </a:p>
          <a:p>
            <a:r>
              <a:rPr lang="en-US" sz="2000" dirty="0">
                <a:latin typeface="Times New Roman" panose="02020603050405020304" pitchFamily="18" charset="0"/>
                <a:cs typeface="Times New Roman" panose="02020603050405020304" pitchFamily="18" charset="0"/>
              </a:rPr>
              <a:t>UCLA, NOAA, Scripps Institution of Oceanography</a:t>
            </a:r>
          </a:p>
        </p:txBody>
      </p:sp>
      <p:sp>
        <p:nvSpPr>
          <p:cNvPr id="5" name="TextBox 4">
            <a:extLst>
              <a:ext uri="{FF2B5EF4-FFF2-40B4-BE49-F238E27FC236}">
                <a16:creationId xmlns:a16="http://schemas.microsoft.com/office/drawing/2014/main" id="{FCE743D0-B01F-8FCB-A313-A2C8BB6027C3}"/>
              </a:ext>
            </a:extLst>
          </p:cNvPr>
          <p:cNvSpPr txBox="1"/>
          <p:nvPr/>
        </p:nvSpPr>
        <p:spPr>
          <a:xfrm>
            <a:off x="954157" y="6334539"/>
            <a:ext cx="6327694" cy="369332"/>
          </a:xfrm>
          <a:prstGeom prst="rect">
            <a:avLst/>
          </a:prstGeom>
          <a:noFill/>
        </p:spPr>
        <p:txBody>
          <a:bodyPr wrap="none" rtlCol="0">
            <a:spAutoFit/>
          </a:bodyPr>
          <a:lstStyle/>
          <a:p>
            <a:r>
              <a:rPr lang="en-US" dirty="0"/>
              <a:t>References in </a:t>
            </a:r>
            <a:r>
              <a:rPr lang="en-US" dirty="0">
                <a:solidFill>
                  <a:srgbClr val="FF0000"/>
                </a:solidFill>
              </a:rPr>
              <a:t>Red</a:t>
            </a:r>
            <a:r>
              <a:rPr lang="en-US" dirty="0"/>
              <a:t> are in California Island Symposium Proceedings.</a:t>
            </a:r>
          </a:p>
        </p:txBody>
      </p:sp>
    </p:spTree>
    <p:extLst>
      <p:ext uri="{BB962C8B-B14F-4D97-AF65-F5344CB8AC3E}">
        <p14:creationId xmlns:p14="http://schemas.microsoft.com/office/powerpoint/2010/main" val="163502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A8A2-62B2-4149-4C1E-ADE8F567E289}"/>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AE5FBDB5-7BEC-25CE-F7C5-54E4F3EE241E}"/>
              </a:ext>
            </a:extLst>
          </p:cNvPr>
          <p:cNvSpPr>
            <a:spLocks noGrp="1"/>
          </p:cNvSpPr>
          <p:nvPr>
            <p:ph idx="1"/>
          </p:nvPr>
        </p:nvSpPr>
        <p:spPr/>
        <p:txBody>
          <a:bodyPr/>
          <a:lstStyle/>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For two decades, the Catalina Marine Society has researched the marine environment of Santa Catalina Island and the Southern California Bight. Initially concentrating on ocean temperatures, results include establishing the vertical diffusion coefficient during spring and summer, as well as illustrating the existence of ubiquitous large internal waves on the island’s submarine slopes. The relatively simple seasonal temperature dynamics led to an analytical seasonal temperature model for the central bight. The complicated internal wave structure at Two Harbors, an exceptional location both due to the near-sea-level pass connecting the windward and leeward sides, as well as the site of substantial research assets and studies, was analyzed and explained. Temperature studies led to remotely-sensed-chlorophyll analyses and we note that there is less chlorophyll around the warmer Santa Catalina Island than that found off the colder northern islands including San Nicolas. Similarly, recent in situ measurements of pH at Catalina, when compared to other measurements made around the Southern California Bight, indicate Catalina waters are less acidic than those of the other islands. We conclude that the general lack of upwelling plus the influence of internal waves leads to Catalina waters being warmer, less productive and less acidic than those of the other Channel Islands, perhaps with the exception of San Clemente and Santa Barbara.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121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73B45-6257-EDCB-315D-7F33D1DC8F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Temperature variation and time scales</a:t>
            </a:r>
          </a:p>
        </p:txBody>
      </p:sp>
      <p:sp>
        <p:nvSpPr>
          <p:cNvPr id="4" name="Content Placeholder 3">
            <a:extLst>
              <a:ext uri="{FF2B5EF4-FFF2-40B4-BE49-F238E27FC236}">
                <a16:creationId xmlns:a16="http://schemas.microsoft.com/office/drawing/2014/main" id="{98AF070F-4243-369D-173B-D1F0742168B0}"/>
              </a:ext>
            </a:extLst>
          </p:cNvPr>
          <p:cNvSpPr>
            <a:spLocks noGrp="1"/>
          </p:cNvSpPr>
          <p:nvPr>
            <p:ph idx="1"/>
          </p:nvPr>
        </p:nvSpPr>
        <p:spPr>
          <a:xfrm>
            <a:off x="838200" y="1441312"/>
            <a:ext cx="10515600" cy="4351338"/>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Seasonal variation </a:t>
            </a:r>
          </a:p>
          <a:p>
            <a:pPr lvl="1"/>
            <a:r>
              <a:rPr lang="en-US" dirty="0">
                <a:latin typeface="Times New Roman" panose="02020603050405020304" pitchFamily="18" charset="0"/>
                <a:cs typeface="Times New Roman" panose="02020603050405020304" pitchFamily="18" charset="0"/>
              </a:rPr>
              <a:t>Large amplitude at the surface</a:t>
            </a:r>
          </a:p>
          <a:p>
            <a:pPr lvl="1"/>
            <a:r>
              <a:rPr lang="en-US" dirty="0">
                <a:latin typeface="Times New Roman" panose="02020603050405020304" pitchFamily="18" charset="0"/>
                <a:cs typeface="Times New Roman" panose="02020603050405020304" pitchFamily="18" charset="0"/>
              </a:rPr>
              <a:t>Smaller at depth, and modulation phase is depth dependence</a:t>
            </a:r>
          </a:p>
          <a:p>
            <a:pPr lvl="1"/>
            <a:r>
              <a:rPr lang="en-US" dirty="0">
                <a:latin typeface="Times New Roman" panose="02020603050405020304" pitchFamily="18" charset="0"/>
                <a:cs typeface="Times New Roman" panose="02020603050405020304" pitchFamily="18" charset="0"/>
              </a:rPr>
              <a:t>Indicates the rate heat diffuse from surface to depth, conversely, rate that nutrients move to surface</a:t>
            </a:r>
          </a:p>
          <a:p>
            <a:pPr lvl="1"/>
            <a:r>
              <a:rPr lang="en-US" dirty="0">
                <a:latin typeface="Times New Roman" panose="02020603050405020304" pitchFamily="18" charset="0"/>
                <a:cs typeface="Times New Roman" panose="02020603050405020304" pitchFamily="18" charset="0"/>
              </a:rPr>
              <a:t>Coincidentally?!?!, vertical diffusion coefficient value is that required for ocean circulation closure</a:t>
            </a:r>
          </a:p>
          <a:p>
            <a:r>
              <a:rPr lang="en-US" dirty="0">
                <a:latin typeface="Times New Roman" panose="02020603050405020304" pitchFamily="18" charset="0"/>
                <a:cs typeface="Times New Roman" panose="02020603050405020304" pitchFamily="18" charset="0"/>
              </a:rPr>
              <a:t>Daily variation indicates the diode-like action of surface water being transported to depth</a:t>
            </a:r>
          </a:p>
          <a:p>
            <a:pPr lvl="1"/>
            <a:r>
              <a:rPr lang="en-US" dirty="0">
                <a:latin typeface="Times New Roman" panose="02020603050405020304" pitchFamily="18" charset="0"/>
                <a:cs typeface="Times New Roman" panose="02020603050405020304" pitchFamily="18" charset="0"/>
              </a:rPr>
              <a:t>Small amplitude near surface</a:t>
            </a:r>
          </a:p>
          <a:p>
            <a:pPr lvl="1"/>
            <a:r>
              <a:rPr lang="en-US" dirty="0">
                <a:latin typeface="Times New Roman" panose="02020603050405020304" pitchFamily="18" charset="0"/>
                <a:cs typeface="Times New Roman" panose="02020603050405020304" pitchFamily="18" charset="0"/>
              </a:rPr>
              <a:t>Large amplitude at depth</a:t>
            </a:r>
          </a:p>
          <a:p>
            <a:pPr lvl="1"/>
            <a:r>
              <a:rPr lang="en-US" dirty="0">
                <a:latin typeface="Times New Roman" panose="02020603050405020304" pitchFamily="18" charset="0"/>
                <a:cs typeface="Times New Roman" panose="02020603050405020304" pitchFamily="18" charset="0"/>
              </a:rPr>
              <a:t>Internal waves interacting with island submarine slope</a:t>
            </a:r>
          </a:p>
          <a:p>
            <a:pPr lvl="1"/>
            <a:r>
              <a:rPr lang="en-US" dirty="0">
                <a:latin typeface="Times New Roman" panose="02020603050405020304" pitchFamily="18" charset="0"/>
                <a:cs typeface="Times New Roman" panose="02020603050405020304" pitchFamily="18" charset="0"/>
              </a:rPr>
              <a:t>Average temperature and other properties at depth (to ~ 30 m) are biased by this action</a:t>
            </a:r>
          </a:p>
          <a:p>
            <a:r>
              <a:rPr lang="en-US" dirty="0">
                <a:latin typeface="Times New Roman" panose="02020603050405020304" pitchFamily="18" charset="0"/>
                <a:cs typeface="Times New Roman" panose="02020603050405020304" pitchFamily="18" charset="0"/>
              </a:rPr>
              <a:t>Episodic variations</a:t>
            </a:r>
          </a:p>
          <a:p>
            <a:pPr lvl="1"/>
            <a:r>
              <a:rPr lang="en-US" dirty="0">
                <a:latin typeface="Times New Roman" panose="02020603050405020304" pitchFamily="18" charset="0"/>
                <a:cs typeface="Times New Roman" panose="02020603050405020304" pitchFamily="18" charset="0"/>
              </a:rPr>
              <a:t>Greatest wind-induced upwelling found along the coast and Santa Barbara Channel</a:t>
            </a:r>
          </a:p>
        </p:txBody>
      </p:sp>
    </p:spTree>
    <p:extLst>
      <p:ext uri="{BB962C8B-B14F-4D97-AF65-F5344CB8AC3E}">
        <p14:creationId xmlns:p14="http://schemas.microsoft.com/office/powerpoint/2010/main" val="407802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EF8A-DAA2-A8F4-5B09-7F60FFE572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8CA38D39-429F-3D5F-A462-7EB1A1D72FAC}"/>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The oceanographic and geophysical situation</a:t>
            </a:r>
          </a:p>
          <a:p>
            <a:r>
              <a:rPr lang="en-US" dirty="0">
                <a:latin typeface="Times New Roman" panose="02020603050405020304" pitchFamily="18" charset="0"/>
                <a:cs typeface="Times New Roman" panose="02020603050405020304" pitchFamily="18" charset="0"/>
              </a:rPr>
              <a:t>Temperature</a:t>
            </a:r>
          </a:p>
          <a:p>
            <a:pPr lvl="1"/>
            <a:r>
              <a:rPr lang="en-US" dirty="0">
                <a:latin typeface="Times New Roman" panose="02020603050405020304" pitchFamily="18" charset="0"/>
                <a:cs typeface="Times New Roman" panose="02020603050405020304" pitchFamily="18" charset="0"/>
              </a:rPr>
              <a:t>Seasonal modulation </a:t>
            </a:r>
          </a:p>
          <a:p>
            <a:pPr lvl="1"/>
            <a:r>
              <a:rPr lang="en-US" dirty="0">
                <a:latin typeface="Times New Roman" panose="02020603050405020304" pitchFamily="18" charset="0"/>
                <a:cs typeface="Times New Roman" panose="02020603050405020304" pitchFamily="18" charset="0"/>
              </a:rPr>
              <a:t>Daily modulation: Internal waves </a:t>
            </a:r>
          </a:p>
          <a:p>
            <a:pPr lvl="1"/>
            <a:r>
              <a:rPr lang="en-US" dirty="0">
                <a:latin typeface="Times New Roman" panose="02020603050405020304" pitchFamily="18" charset="0"/>
                <a:cs typeface="Times New Roman" panose="02020603050405020304" pitchFamily="18" charset="0"/>
              </a:rPr>
              <a:t>Episodic wind events </a:t>
            </a:r>
          </a:p>
          <a:p>
            <a:r>
              <a:rPr lang="en-US" dirty="0">
                <a:latin typeface="Times New Roman" panose="02020603050405020304" pitchFamily="18" charset="0"/>
                <a:cs typeface="Times New Roman" panose="02020603050405020304" pitchFamily="18" charset="0"/>
              </a:rPr>
              <a:t>Chlorophyll (remote sensing)</a:t>
            </a:r>
          </a:p>
          <a:p>
            <a:r>
              <a:rPr lang="en-US" dirty="0">
                <a:latin typeface="Times New Roman" panose="02020603050405020304" pitchFamily="18" charset="0"/>
                <a:cs typeface="Times New Roman" panose="02020603050405020304" pitchFamily="18" charset="0"/>
              </a:rPr>
              <a:t>Acidity, pH (Catalina Dynamic Ocean Chemistry (CDOC) program)</a:t>
            </a:r>
          </a:p>
          <a:p>
            <a:pPr lvl="1"/>
            <a:r>
              <a:rPr lang="en-US" dirty="0">
                <a:latin typeface="Times New Roman" panose="02020603050405020304" pitchFamily="18" charset="0"/>
                <a:cs typeface="Times New Roman" panose="02020603050405020304" pitchFamily="18" charset="0"/>
              </a:rPr>
              <a:t>Daily modulation</a:t>
            </a:r>
          </a:p>
          <a:p>
            <a:pPr lvl="1"/>
            <a:r>
              <a:rPr lang="en-US" dirty="0">
                <a:latin typeface="Times New Roman" panose="02020603050405020304" pitchFamily="18" charset="0"/>
                <a:cs typeface="Times New Roman" panose="02020603050405020304" pitchFamily="18" charset="0"/>
              </a:rPr>
              <a:t>Seasonal modulation</a:t>
            </a:r>
          </a:p>
          <a:p>
            <a:pPr lvl="1"/>
            <a:r>
              <a:rPr lang="en-US" dirty="0">
                <a:latin typeface="Times New Roman" panose="02020603050405020304" pitchFamily="18" charset="0"/>
                <a:cs typeface="Times New Roman" panose="02020603050405020304" pitchFamily="18" charset="0"/>
              </a:rPr>
              <a:t>Catalina and Southern California Bight</a:t>
            </a:r>
          </a:p>
          <a:p>
            <a:r>
              <a:rPr lang="en-US" dirty="0">
                <a:latin typeface="Times New Roman" panose="02020603050405020304" pitchFamily="18" charset="0"/>
                <a:cs typeface="Times New Roman" panose="02020603050405020304" pitchFamily="18" charset="0"/>
              </a:rPr>
              <a:t>Conclusions</a:t>
            </a:r>
          </a:p>
          <a:p>
            <a:r>
              <a:rPr lang="en-US" dirty="0">
                <a:latin typeface="Times New Roman" panose="02020603050405020304" pitchFamily="18" charset="0"/>
                <a:cs typeface="Times New Roman" panose="02020603050405020304" pitchFamily="18" charset="0"/>
              </a:rPr>
              <a:t>Acknowledgements and References</a:t>
            </a:r>
          </a:p>
        </p:txBody>
      </p:sp>
    </p:spTree>
    <p:extLst>
      <p:ext uri="{BB962C8B-B14F-4D97-AF65-F5344CB8AC3E}">
        <p14:creationId xmlns:p14="http://schemas.microsoft.com/office/powerpoint/2010/main" val="60788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EC10AE-C19E-2EA9-5E69-3272135E430D}"/>
              </a:ext>
            </a:extLst>
          </p:cNvPr>
          <p:cNvSpPr>
            <a:spLocks noGrp="1"/>
          </p:cNvSpPr>
          <p:nvPr>
            <p:ph type="title"/>
          </p:nvPr>
        </p:nvSpPr>
        <p:spPr>
          <a:xfrm>
            <a:off x="824948" y="0"/>
            <a:ext cx="9664337" cy="1325563"/>
          </a:xfrm>
        </p:spPr>
        <p:txBody>
          <a:bodyPr/>
          <a:lstStyle/>
          <a:p>
            <a:r>
              <a:rPr lang="en-US" dirty="0"/>
              <a:t>Geographic Scenario </a:t>
            </a:r>
          </a:p>
        </p:txBody>
      </p:sp>
      <p:pic>
        <p:nvPicPr>
          <p:cNvPr id="3" name="Picture 2">
            <a:extLst>
              <a:ext uri="{FF2B5EF4-FFF2-40B4-BE49-F238E27FC236}">
                <a16:creationId xmlns:a16="http://schemas.microsoft.com/office/drawing/2014/main" id="{80D34D53-9ACB-852C-3973-F8FD871CA854}"/>
              </a:ext>
            </a:extLst>
          </p:cNvPr>
          <p:cNvPicPr>
            <a:picLocks noChangeAspect="1"/>
          </p:cNvPicPr>
          <p:nvPr/>
        </p:nvPicPr>
        <p:blipFill rotWithShape="1">
          <a:blip r:embed="rId2"/>
          <a:srcRect l="28262" t="14282" r="20325" b="16892"/>
          <a:stretch/>
        </p:blipFill>
        <p:spPr>
          <a:xfrm>
            <a:off x="1934816" y="1053659"/>
            <a:ext cx="7301949" cy="5495758"/>
          </a:xfrm>
          <a:prstGeom prst="rect">
            <a:avLst/>
          </a:prstGeom>
        </p:spPr>
      </p:pic>
      <p:sp>
        <p:nvSpPr>
          <p:cNvPr id="2" name="Arrow: Down 1">
            <a:extLst>
              <a:ext uri="{FF2B5EF4-FFF2-40B4-BE49-F238E27FC236}">
                <a16:creationId xmlns:a16="http://schemas.microsoft.com/office/drawing/2014/main" id="{6C38190A-2856-ADAA-3786-9789CF5EF0B6}"/>
              </a:ext>
            </a:extLst>
          </p:cNvPr>
          <p:cNvSpPr/>
          <p:nvPr/>
        </p:nvSpPr>
        <p:spPr>
          <a:xfrm rot="19738262">
            <a:off x="2421638" y="1283526"/>
            <a:ext cx="354474" cy="140473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urved Up 4">
            <a:extLst>
              <a:ext uri="{FF2B5EF4-FFF2-40B4-BE49-F238E27FC236}">
                <a16:creationId xmlns:a16="http://schemas.microsoft.com/office/drawing/2014/main" id="{37FC6963-F957-9BC0-B647-16F38DBF143B}"/>
              </a:ext>
            </a:extLst>
          </p:cNvPr>
          <p:cNvSpPr/>
          <p:nvPr/>
        </p:nvSpPr>
        <p:spPr>
          <a:xfrm rot="14849341">
            <a:off x="5185504" y="4474645"/>
            <a:ext cx="1495962" cy="998739"/>
          </a:xfrm>
          <a:prstGeom prst="curved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Down 5">
            <a:extLst>
              <a:ext uri="{FF2B5EF4-FFF2-40B4-BE49-F238E27FC236}">
                <a16:creationId xmlns:a16="http://schemas.microsoft.com/office/drawing/2014/main" id="{16D0A162-4F8B-F97F-98A9-BB826DF2A78D}"/>
              </a:ext>
            </a:extLst>
          </p:cNvPr>
          <p:cNvSpPr/>
          <p:nvPr/>
        </p:nvSpPr>
        <p:spPr>
          <a:xfrm rot="19738262">
            <a:off x="4469099" y="5153830"/>
            <a:ext cx="354474" cy="140473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6E46759-A453-4E01-F11D-950135C3283D}"/>
              </a:ext>
            </a:extLst>
          </p:cNvPr>
          <p:cNvSpPr/>
          <p:nvPr/>
        </p:nvSpPr>
        <p:spPr>
          <a:xfrm rot="19738262">
            <a:off x="3449488" y="3578427"/>
            <a:ext cx="354474" cy="140473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6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8A68-7C86-20B7-A6DC-C3C49FC35537}"/>
              </a:ext>
            </a:extLst>
          </p:cNvPr>
          <p:cNvSpPr>
            <a:spLocks noGrp="1"/>
          </p:cNvSpPr>
          <p:nvPr>
            <p:ph type="title"/>
          </p:nvPr>
        </p:nvSpPr>
        <p:spPr>
          <a:xfrm>
            <a:off x="913400" y="238622"/>
            <a:ext cx="9664337" cy="1325563"/>
          </a:xfrm>
        </p:spPr>
        <p:txBody>
          <a:bodyPr/>
          <a:lstStyle/>
          <a:p>
            <a:r>
              <a:rPr lang="en-US" dirty="0">
                <a:latin typeface="Times New Roman" panose="02020603050405020304" pitchFamily="18" charset="0"/>
                <a:cs typeface="Times New Roman" panose="02020603050405020304" pitchFamily="18" charset="0"/>
              </a:rPr>
              <a:t>Temperature Data: Seasonal and Daily</a:t>
            </a:r>
          </a:p>
        </p:txBody>
      </p:sp>
      <p:grpSp>
        <p:nvGrpSpPr>
          <p:cNvPr id="3" name="Group 2">
            <a:extLst>
              <a:ext uri="{FF2B5EF4-FFF2-40B4-BE49-F238E27FC236}">
                <a16:creationId xmlns:a16="http://schemas.microsoft.com/office/drawing/2014/main" id="{1195FFE9-E738-6D97-55A6-95EAA182AC4E}"/>
              </a:ext>
            </a:extLst>
          </p:cNvPr>
          <p:cNvGrpSpPr/>
          <p:nvPr/>
        </p:nvGrpSpPr>
        <p:grpSpPr>
          <a:xfrm>
            <a:off x="6096000" y="1515706"/>
            <a:ext cx="5373858" cy="5132139"/>
            <a:chOff x="0" y="928467"/>
            <a:chExt cx="5373858" cy="5132139"/>
          </a:xfrm>
        </p:grpSpPr>
        <p:pic>
          <p:nvPicPr>
            <p:cNvPr id="4" name="Picture 3">
              <a:extLst>
                <a:ext uri="{FF2B5EF4-FFF2-40B4-BE49-F238E27FC236}">
                  <a16:creationId xmlns:a16="http://schemas.microsoft.com/office/drawing/2014/main" id="{1D6F04D3-2B77-E0FA-F15D-332A64184E8D}"/>
                </a:ext>
              </a:extLst>
            </p:cNvPr>
            <p:cNvPicPr>
              <a:picLocks noChangeAspect="1"/>
            </p:cNvPicPr>
            <p:nvPr/>
          </p:nvPicPr>
          <p:blipFill rotWithShape="1">
            <a:blip r:embed="rId3">
              <a:extLst>
                <a:ext uri="{28A0092B-C50C-407E-A947-70E740481C1C}">
                  <a14:useLocalDpi xmlns:a14="http://schemas.microsoft.com/office/drawing/2010/main" val="0"/>
                </a:ext>
              </a:extLst>
            </a:blip>
            <a:srcRect l="7847" t="7797" r="36415" b="5134"/>
            <a:stretch/>
          </p:blipFill>
          <p:spPr>
            <a:xfrm>
              <a:off x="277097" y="1083211"/>
              <a:ext cx="5096761" cy="4628271"/>
            </a:xfrm>
            <a:prstGeom prst="rect">
              <a:avLst/>
            </a:prstGeom>
          </p:spPr>
        </p:pic>
        <p:sp>
          <p:nvSpPr>
            <p:cNvPr id="5" name="TextBox 4">
              <a:extLst>
                <a:ext uri="{FF2B5EF4-FFF2-40B4-BE49-F238E27FC236}">
                  <a16:creationId xmlns:a16="http://schemas.microsoft.com/office/drawing/2014/main" id="{E362E824-29F7-5D49-26D8-5D4B6C37A503}"/>
                </a:ext>
              </a:extLst>
            </p:cNvPr>
            <p:cNvSpPr txBox="1"/>
            <p:nvPr/>
          </p:nvSpPr>
          <p:spPr>
            <a:xfrm>
              <a:off x="741334" y="928467"/>
              <a:ext cx="4590323" cy="369332"/>
            </a:xfrm>
            <a:prstGeom prst="rect">
              <a:avLst/>
            </a:prstGeom>
            <a:solidFill>
              <a:schemeClr val="bg1"/>
            </a:solidFill>
          </p:spPr>
          <p:txBody>
            <a:bodyPr wrap="square" rtlCol="0">
              <a:spAutoFit/>
            </a:bodyPr>
            <a:lstStyle/>
            <a:p>
              <a:pPr algn="ctr"/>
              <a:r>
                <a:rPr lang="en-US" dirty="0"/>
                <a:t>Two Harbors, July 8-11, 2018</a:t>
              </a:r>
            </a:p>
          </p:txBody>
        </p:sp>
        <p:sp>
          <p:nvSpPr>
            <p:cNvPr id="6" name="TextBox 5">
              <a:extLst>
                <a:ext uri="{FF2B5EF4-FFF2-40B4-BE49-F238E27FC236}">
                  <a16:creationId xmlns:a16="http://schemas.microsoft.com/office/drawing/2014/main" id="{1AB1483E-41D6-9C0B-343E-052C998F6DEA}"/>
                </a:ext>
              </a:extLst>
            </p:cNvPr>
            <p:cNvSpPr txBox="1"/>
            <p:nvPr/>
          </p:nvSpPr>
          <p:spPr>
            <a:xfrm>
              <a:off x="4481737" y="4368586"/>
              <a:ext cx="837089" cy="646331"/>
            </a:xfrm>
            <a:prstGeom prst="rect">
              <a:avLst/>
            </a:prstGeom>
            <a:solidFill>
              <a:schemeClr val="bg1"/>
            </a:solidFill>
          </p:spPr>
          <p:txBody>
            <a:bodyPr wrap="none" rtlCol="0">
              <a:spAutoFit/>
            </a:bodyPr>
            <a:lstStyle/>
            <a:p>
              <a:r>
                <a:rPr lang="en-US" b="1" dirty="0">
                  <a:solidFill>
                    <a:srgbClr val="FF0000"/>
                  </a:solidFill>
                </a:rPr>
                <a:t>6.1 m</a:t>
              </a:r>
            </a:p>
            <a:p>
              <a:r>
                <a:rPr lang="en-US" b="1" dirty="0">
                  <a:solidFill>
                    <a:srgbClr val="0000FF"/>
                  </a:solidFill>
                </a:rPr>
                <a:t>18.3 m</a:t>
              </a:r>
            </a:p>
          </p:txBody>
        </p:sp>
        <p:sp>
          <p:nvSpPr>
            <p:cNvPr id="7" name="TextBox 6">
              <a:extLst>
                <a:ext uri="{FF2B5EF4-FFF2-40B4-BE49-F238E27FC236}">
                  <a16:creationId xmlns:a16="http://schemas.microsoft.com/office/drawing/2014/main" id="{91D38AE3-AD81-5247-D9D9-1E65B889C116}"/>
                </a:ext>
              </a:extLst>
            </p:cNvPr>
            <p:cNvSpPr txBox="1"/>
            <p:nvPr/>
          </p:nvSpPr>
          <p:spPr>
            <a:xfrm>
              <a:off x="2387251" y="5598941"/>
              <a:ext cx="937501" cy="461665"/>
            </a:xfrm>
            <a:prstGeom prst="rect">
              <a:avLst/>
            </a:prstGeom>
            <a:noFill/>
          </p:spPr>
          <p:txBody>
            <a:bodyPr wrap="none" rtlCol="0">
              <a:spAutoFit/>
            </a:bodyPr>
            <a:lstStyle/>
            <a:p>
              <a:r>
                <a:rPr lang="en-US" sz="2400" b="1" dirty="0"/>
                <a:t>Hours</a:t>
              </a:r>
            </a:p>
          </p:txBody>
        </p:sp>
        <p:sp>
          <p:nvSpPr>
            <p:cNvPr id="8" name="TextBox 7">
              <a:extLst>
                <a:ext uri="{FF2B5EF4-FFF2-40B4-BE49-F238E27FC236}">
                  <a16:creationId xmlns:a16="http://schemas.microsoft.com/office/drawing/2014/main" id="{3A1DE8B9-18C7-FFAA-4F24-DA1BF69E1FA6}"/>
                </a:ext>
              </a:extLst>
            </p:cNvPr>
            <p:cNvSpPr txBox="1"/>
            <p:nvPr/>
          </p:nvSpPr>
          <p:spPr>
            <a:xfrm rot="16200000">
              <a:off x="-878798" y="3247291"/>
              <a:ext cx="2219262" cy="461665"/>
            </a:xfrm>
            <a:prstGeom prst="rect">
              <a:avLst/>
            </a:prstGeom>
            <a:solidFill>
              <a:schemeClr val="bg1"/>
            </a:solidFill>
          </p:spPr>
          <p:txBody>
            <a:bodyPr wrap="none" rtlCol="0">
              <a:spAutoFit/>
            </a:bodyPr>
            <a:lstStyle/>
            <a:p>
              <a:r>
                <a:rPr lang="en-US" sz="2400" b="1" dirty="0"/>
                <a:t>Temperature </a:t>
              </a:r>
              <a:r>
                <a:rPr lang="en-US" sz="2400" b="1" baseline="50000" dirty="0" err="1"/>
                <a:t>o</a:t>
              </a:r>
              <a:r>
                <a:rPr lang="en-US" sz="2400" b="1" dirty="0" err="1"/>
                <a:t>C</a:t>
              </a:r>
              <a:endParaRPr lang="en-US" sz="2400" b="1" dirty="0"/>
            </a:p>
          </p:txBody>
        </p:sp>
        <p:sp>
          <p:nvSpPr>
            <p:cNvPr id="9" name="Rectangle 8">
              <a:extLst>
                <a:ext uri="{FF2B5EF4-FFF2-40B4-BE49-F238E27FC236}">
                  <a16:creationId xmlns:a16="http://schemas.microsoft.com/office/drawing/2014/main" id="{F84AC7FE-83E0-B681-8D2D-1082F9E46AA8}"/>
                </a:ext>
              </a:extLst>
            </p:cNvPr>
            <p:cNvSpPr/>
            <p:nvPr/>
          </p:nvSpPr>
          <p:spPr>
            <a:xfrm>
              <a:off x="703385" y="1308295"/>
              <a:ext cx="4670473" cy="409369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descr="Fig4p1-2">
            <a:extLst>
              <a:ext uri="{FF2B5EF4-FFF2-40B4-BE49-F238E27FC236}">
                <a16:creationId xmlns:a16="http://schemas.microsoft.com/office/drawing/2014/main" id="{6DECFD24-E280-155C-2986-E136D74E1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02" y="1808226"/>
            <a:ext cx="4811152" cy="48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199734A-4760-3F6D-F900-9E3F1CF47AEC}"/>
              </a:ext>
            </a:extLst>
          </p:cNvPr>
          <p:cNvSpPr txBox="1"/>
          <p:nvPr/>
        </p:nvSpPr>
        <p:spPr>
          <a:xfrm>
            <a:off x="1148124" y="1379519"/>
            <a:ext cx="4033155" cy="369332"/>
          </a:xfrm>
          <a:prstGeom prst="rect">
            <a:avLst/>
          </a:prstGeom>
          <a:noFill/>
        </p:spPr>
        <p:txBody>
          <a:bodyPr wrap="none" rtlCol="0">
            <a:spAutoFit/>
          </a:bodyPr>
          <a:lstStyle/>
          <a:p>
            <a:r>
              <a:rPr lang="en-US" dirty="0"/>
              <a:t>Average of Catalina sites from 1992-2001</a:t>
            </a:r>
          </a:p>
        </p:txBody>
      </p:sp>
      <p:sp>
        <p:nvSpPr>
          <p:cNvPr id="12" name="TextBox 11">
            <a:extLst>
              <a:ext uri="{FF2B5EF4-FFF2-40B4-BE49-F238E27FC236}">
                <a16:creationId xmlns:a16="http://schemas.microsoft.com/office/drawing/2014/main" id="{47D1A99E-65D8-4E67-90D4-60370B38C95F}"/>
              </a:ext>
            </a:extLst>
          </p:cNvPr>
          <p:cNvSpPr txBox="1"/>
          <p:nvPr/>
        </p:nvSpPr>
        <p:spPr>
          <a:xfrm>
            <a:off x="6901206" y="5232824"/>
            <a:ext cx="1696555" cy="369332"/>
          </a:xfrm>
          <a:prstGeom prst="rect">
            <a:avLst/>
          </a:prstGeom>
          <a:noFill/>
        </p:spPr>
        <p:txBody>
          <a:bodyPr wrap="none" rtlCol="0">
            <a:spAutoFit/>
          </a:bodyPr>
          <a:lstStyle/>
          <a:p>
            <a:r>
              <a:rPr lang="en-US" dirty="0"/>
              <a:t>IW downwelling</a:t>
            </a:r>
          </a:p>
        </p:txBody>
      </p:sp>
    </p:spTree>
    <p:extLst>
      <p:ext uri="{BB962C8B-B14F-4D97-AF65-F5344CB8AC3E}">
        <p14:creationId xmlns:p14="http://schemas.microsoft.com/office/powerpoint/2010/main" val="40917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EC7A-6C2C-5729-EB0C-57C420F76ED0}"/>
              </a:ext>
            </a:extLst>
          </p:cNvPr>
          <p:cNvSpPr>
            <a:spLocks noGrp="1"/>
          </p:cNvSpPr>
          <p:nvPr>
            <p:ph type="title"/>
          </p:nvPr>
        </p:nvSpPr>
        <p:spPr>
          <a:xfrm>
            <a:off x="50771" y="258524"/>
            <a:ext cx="11264348" cy="584774"/>
          </a:xfrm>
        </p:spPr>
        <p:txBody>
          <a:bodyPr>
            <a:noAutofit/>
          </a:bodyPr>
          <a:lstStyle/>
          <a:p>
            <a:r>
              <a:rPr lang="en-US" sz="4000" b="1" dirty="0">
                <a:latin typeface="Times New Roman" panose="02020603050405020304" pitchFamily="18" charset="0"/>
                <a:cs typeface="Times New Roman" panose="02020603050405020304" pitchFamily="18" charset="0"/>
              </a:rPr>
              <a:t>Physics-based SCB Seasonal Temperature Model</a:t>
            </a: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01437869-C767-E836-3F80-3BDF140C3F7F}"/>
                  </a:ext>
                </a:extLst>
              </p:cNvPr>
              <p:cNvSpPr txBox="1"/>
              <p:nvPr/>
            </p:nvSpPr>
            <p:spPr bwMode="auto">
              <a:xfrm>
                <a:off x="2597150" y="4651070"/>
                <a:ext cx="1672974" cy="912813"/>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𝛼</m:t>
                          </m:r>
                        </m:e>
                        <m:sup>
                          <m:r>
                            <a:rPr lang="en-US" sz="3200" i="1">
                              <a:solidFill>
                                <a:srgbClr val="000000"/>
                              </a:solidFill>
                              <a:latin typeface="Cambria Math" panose="02040503050406030204" pitchFamily="18" charset="0"/>
                            </a:rPr>
                            <m:t>2</m:t>
                          </m:r>
                        </m:sup>
                      </m:sSup>
                      <m:r>
                        <a:rPr lang="en-US" sz="3200" i="1">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𝑖</m:t>
                          </m:r>
                          <m:r>
                            <a:rPr lang="en-US" sz="3200" i="1">
                              <a:solidFill>
                                <a:srgbClr val="000000"/>
                              </a:solidFill>
                              <a:latin typeface="Cambria Math" panose="02040503050406030204" pitchFamily="18" charset="0"/>
                            </a:rPr>
                            <m:t>𝜔</m:t>
                          </m:r>
                        </m:num>
                        <m:den>
                          <m:r>
                            <a:rPr lang="en-US" sz="3200" i="1">
                              <a:solidFill>
                                <a:srgbClr val="000000"/>
                              </a:solidFill>
                              <a:latin typeface="Cambria Math" panose="02040503050406030204" pitchFamily="18" charset="0"/>
                            </a:rPr>
                            <m:t>𝜅</m:t>
                          </m:r>
                        </m:den>
                      </m:f>
                    </m:oMath>
                  </m:oMathPara>
                </a14:m>
                <a:endParaRPr lang="en-US" sz="3200" dirty="0"/>
              </a:p>
            </p:txBody>
          </p:sp>
        </mc:Choice>
        <mc:Fallback xmlns="">
          <p:sp>
            <p:nvSpPr>
              <p:cNvPr id="9" name="Object 8">
                <a:extLst>
                  <a:ext uri="{FF2B5EF4-FFF2-40B4-BE49-F238E27FC236}">
                    <a16:creationId xmlns:a16="http://schemas.microsoft.com/office/drawing/2014/main" id="{01437869-C767-E836-3F80-3BDF140C3F7F}"/>
                  </a:ext>
                </a:extLst>
              </p:cNvPr>
              <p:cNvSpPr txBox="1">
                <a:spLocks noRot="1" noChangeAspect="1" noMove="1" noResize="1" noEditPoints="1" noAdjustHandles="1" noChangeArrowheads="1" noChangeShapeType="1" noTextEdit="1"/>
              </p:cNvSpPr>
              <p:nvPr/>
            </p:nvSpPr>
            <p:spPr bwMode="auto">
              <a:xfrm>
                <a:off x="2597150" y="4651070"/>
                <a:ext cx="1672974" cy="912813"/>
              </a:xfrm>
              <a:prstGeom prst="rect">
                <a:avLst/>
              </a:prstGeom>
              <a:blipFill>
                <a:blip r:embed="rId3"/>
                <a:stretch>
                  <a:fillRect b="-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9">
                <a:extLst>
                  <a:ext uri="{FF2B5EF4-FFF2-40B4-BE49-F238E27FC236}">
                    <a16:creationId xmlns:a16="http://schemas.microsoft.com/office/drawing/2014/main" id="{A8757F3A-3EBF-480B-D378-BFC1907D1FC2}"/>
                  </a:ext>
                </a:extLst>
              </p:cNvPr>
              <p:cNvSpPr>
                <a:spLocks noChangeArrowheads="1"/>
              </p:cNvSpPr>
              <p:nvPr/>
            </p:nvSpPr>
            <p:spPr bwMode="auto">
              <a:xfrm>
                <a:off x="38638" y="1003740"/>
                <a:ext cx="4774705"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𝑇</m:t>
                      </m:r>
                      <m:d>
                        <m:dPr>
                          <m:ctrlPr>
                            <a:rPr lang="en-US" sz="3200" i="1">
                              <a:latin typeface="Cambria Math" panose="02040503050406030204" pitchFamily="18" charset="0"/>
                            </a:rPr>
                          </m:ctrlPr>
                        </m:dPr>
                        <m:e>
                          <m:r>
                            <a:rPr lang="en-US" sz="3200" i="1">
                              <a:latin typeface="Cambria Math" panose="02040503050406030204" pitchFamily="18" charset="0"/>
                            </a:rPr>
                            <m:t>𝑧</m:t>
                          </m:r>
                          <m:r>
                            <a:rPr lang="en-US" sz="3200" i="1">
                              <a:latin typeface="Cambria Math" panose="02040503050406030204" pitchFamily="18" charset="0"/>
                            </a:rPr>
                            <m:t>,</m:t>
                          </m:r>
                          <m:r>
                            <a:rPr lang="en-US" sz="3200" i="1">
                              <a:latin typeface="Cambria Math" panose="02040503050406030204" pitchFamily="18" charset="0"/>
                            </a:rPr>
                            <m:t>𝑡</m:t>
                          </m:r>
                        </m:e>
                      </m:d>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0</m:t>
                          </m:r>
                        </m:sub>
                      </m:sSub>
                      <m:d>
                        <m:dPr>
                          <m:ctrlPr>
                            <a:rPr lang="en-US" sz="3200" i="1">
                              <a:latin typeface="Cambria Math" panose="02040503050406030204" pitchFamily="18" charset="0"/>
                            </a:rPr>
                          </m:ctrlPr>
                        </m:dPr>
                        <m:e>
                          <m:r>
                            <a:rPr lang="en-US" sz="3200" i="1">
                              <a:latin typeface="Cambria Math" panose="02040503050406030204" pitchFamily="18" charset="0"/>
                            </a:rPr>
                            <m:t>𝑧</m:t>
                          </m:r>
                        </m:e>
                      </m:d>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1</m:t>
                          </m:r>
                        </m:sub>
                      </m:sSub>
                      <m:d>
                        <m:dPr>
                          <m:ctrlPr>
                            <a:rPr lang="en-US" sz="3200" i="1">
                              <a:latin typeface="Cambria Math" panose="02040503050406030204" pitchFamily="18" charset="0"/>
                            </a:rPr>
                          </m:ctrlPr>
                        </m:dPr>
                        <m:e>
                          <m:r>
                            <a:rPr lang="en-US" sz="3200" i="1">
                              <a:latin typeface="Cambria Math" panose="02040503050406030204" pitchFamily="18" charset="0"/>
                            </a:rPr>
                            <m:t>𝑧</m:t>
                          </m:r>
                          <m:r>
                            <a:rPr lang="en-US" sz="3200" i="1">
                              <a:latin typeface="Cambria Math" panose="02040503050406030204" pitchFamily="18" charset="0"/>
                            </a:rPr>
                            <m:t>,</m:t>
                          </m:r>
                          <m:r>
                            <a:rPr lang="en-US" sz="3200" i="1">
                              <a:latin typeface="Cambria Math" panose="02040503050406030204" pitchFamily="18" charset="0"/>
                            </a:rPr>
                            <m:t>𝑡</m:t>
                          </m:r>
                        </m:e>
                      </m:d>
                    </m:oMath>
                  </m:oMathPara>
                </a14:m>
                <a:endParaRPr lang="en-US" sz="3200" dirty="0"/>
              </a:p>
            </p:txBody>
          </p:sp>
        </mc:Choice>
        <mc:Fallback xmlns="">
          <p:sp>
            <p:nvSpPr>
              <p:cNvPr id="12" name="Rectangle 9">
                <a:extLst>
                  <a:ext uri="{FF2B5EF4-FFF2-40B4-BE49-F238E27FC236}">
                    <a16:creationId xmlns:a16="http://schemas.microsoft.com/office/drawing/2014/main" id="{A8757F3A-3EBF-480B-D378-BFC1907D1FC2}"/>
                  </a:ext>
                </a:extLst>
              </p:cNvPr>
              <p:cNvSpPr>
                <a:spLocks noRot="1" noChangeAspect="1" noMove="1" noResize="1" noEditPoints="1" noAdjustHandles="1" noChangeArrowheads="1" noChangeShapeType="1" noTextEdit="1"/>
              </p:cNvSpPr>
              <p:nvPr/>
            </p:nvSpPr>
            <p:spPr bwMode="auto">
              <a:xfrm>
                <a:off x="38638" y="1003740"/>
                <a:ext cx="4774705" cy="58477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A1A25023-E480-BD34-1273-76B51BE08570}"/>
              </a:ext>
            </a:extLst>
          </p:cNvPr>
          <p:cNvSpPr txBox="1"/>
          <p:nvPr/>
        </p:nvSpPr>
        <p:spPr>
          <a:xfrm>
            <a:off x="50771" y="6230144"/>
            <a:ext cx="5594480" cy="369332"/>
          </a:xfrm>
          <a:prstGeom prst="rect">
            <a:avLst/>
          </a:prstGeom>
          <a:solidFill>
            <a:srgbClr val="FFFF00"/>
          </a:solidFill>
        </p:spPr>
        <p:txBody>
          <a:bodyPr wrap="none" rtlCol="0">
            <a:spAutoFit/>
          </a:bodyPr>
          <a:lstStyle/>
          <a:p>
            <a:r>
              <a:rPr lang="en-US" dirty="0">
                <a:latin typeface="Times New Roman" panose="02020603050405020304" pitchFamily="18" charset="0"/>
                <a:cs typeface="Times New Roman" panose="02020603050405020304" pitchFamily="18" charset="0"/>
              </a:rPr>
              <a:t> Diffusion coefficient similar to ocean closure requirement</a:t>
            </a:r>
          </a:p>
        </p:txBody>
      </p:sp>
      <p:graphicFrame>
        <p:nvGraphicFramePr>
          <p:cNvPr id="10" name="Table 9">
            <a:extLst>
              <a:ext uri="{FF2B5EF4-FFF2-40B4-BE49-F238E27FC236}">
                <a16:creationId xmlns:a16="http://schemas.microsoft.com/office/drawing/2014/main" id="{28F3EFBF-AEA2-05B1-5DF8-9A47DB47EB88}"/>
              </a:ext>
            </a:extLst>
          </p:cNvPr>
          <p:cNvGraphicFramePr>
            <a:graphicFrameLocks noGrp="1"/>
          </p:cNvGraphicFramePr>
          <p:nvPr>
            <p:extLst>
              <p:ext uri="{D42A27DB-BD31-4B8C-83A1-F6EECF244321}">
                <p14:modId xmlns:p14="http://schemas.microsoft.com/office/powerpoint/2010/main" val="2669697790"/>
              </p:ext>
            </p:extLst>
          </p:nvPr>
        </p:nvGraphicFramePr>
        <p:xfrm>
          <a:off x="5751655" y="3345483"/>
          <a:ext cx="6150763" cy="3337560"/>
        </p:xfrm>
        <a:graphic>
          <a:graphicData uri="http://schemas.openxmlformats.org/drawingml/2006/table">
            <a:tbl>
              <a:tblPr firstRow="1" bandRow="1">
                <a:tableStyleId>{5C22544A-7EE6-4342-B048-85BDC9FD1C3A}</a:tableStyleId>
              </a:tblPr>
              <a:tblGrid>
                <a:gridCol w="1299569">
                  <a:extLst>
                    <a:ext uri="{9D8B030D-6E8A-4147-A177-3AD203B41FA5}">
                      <a16:colId xmlns:a16="http://schemas.microsoft.com/office/drawing/2014/main" val="37753139"/>
                    </a:ext>
                  </a:extLst>
                </a:gridCol>
                <a:gridCol w="2797791">
                  <a:extLst>
                    <a:ext uri="{9D8B030D-6E8A-4147-A177-3AD203B41FA5}">
                      <a16:colId xmlns:a16="http://schemas.microsoft.com/office/drawing/2014/main" val="743931805"/>
                    </a:ext>
                  </a:extLst>
                </a:gridCol>
                <a:gridCol w="2053403">
                  <a:extLst>
                    <a:ext uri="{9D8B030D-6E8A-4147-A177-3AD203B41FA5}">
                      <a16:colId xmlns:a16="http://schemas.microsoft.com/office/drawing/2014/main" val="4195050030"/>
                    </a:ext>
                  </a:extLst>
                </a:gridCol>
              </a:tblGrid>
              <a:tr h="370840">
                <a:tc>
                  <a:txBody>
                    <a:bodyPr/>
                    <a:lstStyle/>
                    <a:p>
                      <a:r>
                        <a:rPr lang="en-US" dirty="0"/>
                        <a:t>Parameter</a:t>
                      </a:r>
                    </a:p>
                  </a:txBody>
                  <a:tcPr/>
                </a:tc>
                <a:tc>
                  <a:txBody>
                    <a:bodyPr/>
                    <a:lstStyle/>
                    <a:p>
                      <a:r>
                        <a:rPr lang="en-US" dirty="0"/>
                        <a:t>Name</a:t>
                      </a:r>
                    </a:p>
                  </a:txBody>
                  <a:tcPr/>
                </a:tc>
                <a:tc>
                  <a:txBody>
                    <a:bodyPr/>
                    <a:lstStyle/>
                    <a:p>
                      <a:r>
                        <a:rPr lang="en-US" dirty="0"/>
                        <a:t>Value</a:t>
                      </a:r>
                    </a:p>
                  </a:txBody>
                  <a:tcPr/>
                </a:tc>
                <a:extLst>
                  <a:ext uri="{0D108BD9-81ED-4DB2-BD59-A6C34878D82A}">
                    <a16:rowId xmlns:a16="http://schemas.microsoft.com/office/drawing/2014/main" val="2855661424"/>
                  </a:ext>
                </a:extLst>
              </a:tr>
              <a:tr h="370840">
                <a:tc>
                  <a:txBody>
                    <a:bodyPr/>
                    <a:lstStyle/>
                    <a:p>
                      <a:r>
                        <a:rPr lang="el-GR" dirty="0"/>
                        <a:t>κ</a:t>
                      </a:r>
                      <a:endParaRPr lang="en-US" dirty="0"/>
                    </a:p>
                  </a:txBody>
                  <a:tcPr/>
                </a:tc>
                <a:tc>
                  <a:txBody>
                    <a:bodyPr/>
                    <a:lstStyle/>
                    <a:p>
                      <a:r>
                        <a:rPr lang="en-US" dirty="0"/>
                        <a:t>Vertical eddy diffusion coef.</a:t>
                      </a:r>
                    </a:p>
                  </a:txBody>
                  <a:tcPr/>
                </a:tc>
                <a:tc>
                  <a:txBody>
                    <a:bodyPr/>
                    <a:lstStyle/>
                    <a:p>
                      <a:r>
                        <a:rPr lang="en-US" dirty="0">
                          <a:solidFill>
                            <a:srgbClr val="FF0000"/>
                          </a:solidFill>
                        </a:rPr>
                        <a:t>1.1 x 10</a:t>
                      </a:r>
                      <a:r>
                        <a:rPr lang="en-US" baseline="30000" dirty="0">
                          <a:solidFill>
                            <a:srgbClr val="FF0000"/>
                          </a:solidFill>
                        </a:rPr>
                        <a:t>-4</a:t>
                      </a:r>
                      <a:r>
                        <a:rPr lang="en-US" baseline="0" dirty="0">
                          <a:solidFill>
                            <a:srgbClr val="FF0000"/>
                          </a:solidFill>
                        </a:rPr>
                        <a:t> m</a:t>
                      </a:r>
                      <a:r>
                        <a:rPr lang="en-US" baseline="30000" dirty="0">
                          <a:solidFill>
                            <a:srgbClr val="FF0000"/>
                          </a:solidFill>
                        </a:rPr>
                        <a:t>2</a:t>
                      </a:r>
                      <a:r>
                        <a:rPr lang="en-US" baseline="0" dirty="0">
                          <a:solidFill>
                            <a:srgbClr val="FF0000"/>
                          </a:solidFill>
                        </a:rPr>
                        <a:t> s</a:t>
                      </a:r>
                      <a:r>
                        <a:rPr lang="en-US" baseline="30000" dirty="0">
                          <a:solidFill>
                            <a:srgbClr val="FF0000"/>
                          </a:solidFill>
                        </a:rPr>
                        <a:t>-1</a:t>
                      </a:r>
                      <a:endParaRPr lang="en-US" dirty="0">
                        <a:solidFill>
                          <a:srgbClr val="FF0000"/>
                        </a:solidFill>
                      </a:endParaRPr>
                    </a:p>
                  </a:txBody>
                  <a:tcPr/>
                </a:tc>
                <a:extLst>
                  <a:ext uri="{0D108BD9-81ED-4DB2-BD59-A6C34878D82A}">
                    <a16:rowId xmlns:a16="http://schemas.microsoft.com/office/drawing/2014/main" val="1614198634"/>
                  </a:ext>
                </a:extLst>
              </a:tr>
              <a:tr h="370840">
                <a:tc>
                  <a:txBody>
                    <a:bodyPr/>
                    <a:lstStyle/>
                    <a:p>
                      <a:r>
                        <a:rPr lang="el-GR" dirty="0"/>
                        <a:t>β</a:t>
                      </a:r>
                      <a:endParaRPr lang="en-US" dirty="0"/>
                    </a:p>
                  </a:txBody>
                  <a:tcPr/>
                </a:tc>
                <a:tc>
                  <a:txBody>
                    <a:bodyPr/>
                    <a:lstStyle/>
                    <a:p>
                      <a:r>
                        <a:rPr lang="en-US" dirty="0"/>
                        <a:t>Light extinction</a:t>
                      </a:r>
                    </a:p>
                  </a:txBody>
                  <a:tcPr/>
                </a:tc>
                <a:tc>
                  <a:txBody>
                    <a:bodyPr/>
                    <a:lstStyle/>
                    <a:p>
                      <a:r>
                        <a:rPr lang="en-US" dirty="0"/>
                        <a:t>0.435 m</a:t>
                      </a:r>
                      <a:r>
                        <a:rPr lang="en-US" baseline="30000" dirty="0"/>
                        <a:t>-1</a:t>
                      </a:r>
                      <a:endParaRPr lang="en-US" dirty="0"/>
                    </a:p>
                  </a:txBody>
                  <a:tcPr/>
                </a:tc>
                <a:extLst>
                  <a:ext uri="{0D108BD9-81ED-4DB2-BD59-A6C34878D82A}">
                    <a16:rowId xmlns:a16="http://schemas.microsoft.com/office/drawing/2014/main" val="1879858808"/>
                  </a:ext>
                </a:extLst>
              </a:tr>
              <a:tr h="370840">
                <a:tc>
                  <a:txBody>
                    <a:bodyPr/>
                    <a:lstStyle/>
                    <a:p>
                      <a:r>
                        <a:rPr lang="el-GR" dirty="0"/>
                        <a:t>ρ</a:t>
                      </a:r>
                      <a:endParaRPr lang="en-US" dirty="0"/>
                    </a:p>
                  </a:txBody>
                  <a:tcPr/>
                </a:tc>
                <a:tc>
                  <a:txBody>
                    <a:bodyPr/>
                    <a:lstStyle/>
                    <a:p>
                      <a:r>
                        <a:rPr lang="en-US" dirty="0"/>
                        <a:t>Density of sea water</a:t>
                      </a:r>
                    </a:p>
                  </a:txBody>
                  <a:tcPr/>
                </a:tc>
                <a:tc>
                  <a:txBody>
                    <a:bodyPr/>
                    <a:lstStyle/>
                    <a:p>
                      <a:r>
                        <a:rPr lang="en-US" dirty="0"/>
                        <a:t>1024 kg m</a:t>
                      </a:r>
                      <a:r>
                        <a:rPr lang="en-US" baseline="30000" dirty="0"/>
                        <a:t>-3</a:t>
                      </a:r>
                      <a:endParaRPr lang="en-US" dirty="0"/>
                    </a:p>
                  </a:txBody>
                  <a:tcPr/>
                </a:tc>
                <a:extLst>
                  <a:ext uri="{0D108BD9-81ED-4DB2-BD59-A6C34878D82A}">
                    <a16:rowId xmlns:a16="http://schemas.microsoft.com/office/drawing/2014/main" val="2055004632"/>
                  </a:ext>
                </a:extLst>
              </a:tr>
              <a:tr h="370840">
                <a:tc>
                  <a:txBody>
                    <a:bodyPr/>
                    <a:lstStyle/>
                    <a:p>
                      <a:r>
                        <a:rPr lang="en-US" dirty="0"/>
                        <a:t>c</a:t>
                      </a:r>
                      <a:r>
                        <a:rPr lang="en-US" baseline="-25000" dirty="0"/>
                        <a:t>p</a:t>
                      </a:r>
                      <a:endParaRPr lang="en-US" dirty="0"/>
                    </a:p>
                  </a:txBody>
                  <a:tcPr/>
                </a:tc>
                <a:tc>
                  <a:txBody>
                    <a:bodyPr/>
                    <a:lstStyle/>
                    <a:p>
                      <a:r>
                        <a:rPr lang="en-US" dirty="0"/>
                        <a:t>Specific heat of water</a:t>
                      </a:r>
                    </a:p>
                  </a:txBody>
                  <a:tcPr/>
                </a:tc>
                <a:tc>
                  <a:txBody>
                    <a:bodyPr/>
                    <a:lstStyle/>
                    <a:p>
                      <a:r>
                        <a:rPr lang="en-US" dirty="0"/>
                        <a:t>4186 J kg </a:t>
                      </a:r>
                      <a:r>
                        <a:rPr lang="en-US" baseline="30000" dirty="0"/>
                        <a:t>o</a:t>
                      </a:r>
                      <a:r>
                        <a:rPr lang="en-US" dirty="0"/>
                        <a:t>C</a:t>
                      </a:r>
                      <a:r>
                        <a:rPr lang="en-US" baseline="30000" dirty="0"/>
                        <a:t>-1</a:t>
                      </a:r>
                      <a:endParaRPr lang="en-US" dirty="0"/>
                    </a:p>
                  </a:txBody>
                  <a:tcPr/>
                </a:tc>
                <a:extLst>
                  <a:ext uri="{0D108BD9-81ED-4DB2-BD59-A6C34878D82A}">
                    <a16:rowId xmlns:a16="http://schemas.microsoft.com/office/drawing/2014/main" val="4210392224"/>
                  </a:ext>
                </a:extLst>
              </a:tr>
              <a:tr h="370840">
                <a:tc>
                  <a:txBody>
                    <a:bodyPr/>
                    <a:lstStyle/>
                    <a:p>
                      <a:r>
                        <a:rPr lang="en-US" dirty="0"/>
                        <a:t>L</a:t>
                      </a:r>
                      <a:r>
                        <a:rPr lang="en-US" baseline="-25000" dirty="0"/>
                        <a:t>o</a:t>
                      </a:r>
                      <a:endParaRPr lang="en-US" dirty="0"/>
                    </a:p>
                  </a:txBody>
                  <a:tcPr/>
                </a:tc>
                <a:tc>
                  <a:txBody>
                    <a:bodyPr/>
                    <a:lstStyle/>
                    <a:p>
                      <a:r>
                        <a:rPr lang="en-US" dirty="0"/>
                        <a:t>Mean surface flux</a:t>
                      </a:r>
                    </a:p>
                  </a:txBody>
                  <a:tcPr/>
                </a:tc>
                <a:tc>
                  <a:txBody>
                    <a:bodyPr/>
                    <a:lstStyle/>
                    <a:p>
                      <a:r>
                        <a:rPr lang="en-US" dirty="0"/>
                        <a:t>82.7 W </a:t>
                      </a:r>
                      <a:r>
                        <a:rPr lang="en-US" baseline="0" dirty="0"/>
                        <a:t>m</a:t>
                      </a:r>
                      <a:r>
                        <a:rPr lang="en-US" baseline="30000" dirty="0"/>
                        <a:t>-2</a:t>
                      </a:r>
                      <a:endParaRPr lang="en-US" dirty="0"/>
                    </a:p>
                  </a:txBody>
                  <a:tcPr/>
                </a:tc>
                <a:extLst>
                  <a:ext uri="{0D108BD9-81ED-4DB2-BD59-A6C34878D82A}">
                    <a16:rowId xmlns:a16="http://schemas.microsoft.com/office/drawing/2014/main" val="3630617577"/>
                  </a:ext>
                </a:extLst>
              </a:tr>
              <a:tr h="370840">
                <a:tc>
                  <a:txBody>
                    <a:bodyPr/>
                    <a:lstStyle/>
                    <a:p>
                      <a:r>
                        <a:rPr lang="en-US" dirty="0"/>
                        <a:t>L</a:t>
                      </a:r>
                      <a:r>
                        <a:rPr lang="en-US" baseline="-25000" dirty="0"/>
                        <a:t>1</a:t>
                      </a:r>
                      <a:endParaRPr lang="en-US" dirty="0"/>
                    </a:p>
                  </a:txBody>
                  <a:tcPr/>
                </a:tc>
                <a:tc>
                  <a:txBody>
                    <a:bodyPr/>
                    <a:lstStyle/>
                    <a:p>
                      <a:r>
                        <a:rPr lang="en-US" dirty="0"/>
                        <a:t>Amplitude of surface flux</a:t>
                      </a:r>
                    </a:p>
                  </a:txBody>
                  <a:tcPr/>
                </a:tc>
                <a:tc>
                  <a:txBody>
                    <a:bodyPr/>
                    <a:lstStyle/>
                    <a:p>
                      <a:r>
                        <a:rPr lang="en-US" dirty="0"/>
                        <a:t>125.3 W </a:t>
                      </a:r>
                      <a:r>
                        <a:rPr lang="en-US" baseline="0" dirty="0"/>
                        <a:t>m</a:t>
                      </a:r>
                      <a:r>
                        <a:rPr lang="en-US" baseline="30000" dirty="0"/>
                        <a:t>-2</a:t>
                      </a:r>
                      <a:endParaRPr lang="en-US" dirty="0"/>
                    </a:p>
                  </a:txBody>
                  <a:tcPr/>
                </a:tc>
                <a:extLst>
                  <a:ext uri="{0D108BD9-81ED-4DB2-BD59-A6C34878D82A}">
                    <a16:rowId xmlns:a16="http://schemas.microsoft.com/office/drawing/2014/main" val="2382237220"/>
                  </a:ext>
                </a:extLst>
              </a:tr>
              <a:tr h="370840">
                <a:tc>
                  <a:txBody>
                    <a:bodyPr/>
                    <a:lstStyle/>
                    <a:p>
                      <a:r>
                        <a:rPr lang="el-GR" dirty="0"/>
                        <a:t>ω</a:t>
                      </a:r>
                      <a:endParaRPr lang="en-US" dirty="0"/>
                    </a:p>
                  </a:txBody>
                  <a:tcPr/>
                </a:tc>
                <a:tc>
                  <a:txBody>
                    <a:bodyPr/>
                    <a:lstStyle/>
                    <a:p>
                      <a:r>
                        <a:rPr lang="en-US" dirty="0"/>
                        <a:t>Angular frequency of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2π/(31.577x10</a:t>
                      </a:r>
                      <a:r>
                        <a:rPr lang="en-US" sz="1800" baseline="30000" dirty="0">
                          <a:effectLst/>
                        </a:rPr>
                        <a:t>6</a:t>
                      </a:r>
                      <a:r>
                        <a:rPr lang="en-US" sz="1800" dirty="0">
                          <a:effectLst/>
                        </a:rPr>
                        <a: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89175865"/>
                  </a:ext>
                </a:extLst>
              </a:tr>
              <a:tr h="370840">
                <a:tc>
                  <a:txBody>
                    <a:bodyPr/>
                    <a:lstStyle/>
                    <a:p>
                      <a:r>
                        <a:rPr lang="en-US" dirty="0"/>
                        <a:t>A</a:t>
                      </a:r>
                    </a:p>
                  </a:txBody>
                  <a:tcPr/>
                </a:tc>
                <a:tc>
                  <a:txBody>
                    <a:bodyPr/>
                    <a:lstStyle/>
                    <a:p>
                      <a:r>
                        <a:rPr lang="en-US" dirty="0"/>
                        <a:t>Surface mean temperature</a:t>
                      </a:r>
                    </a:p>
                  </a:txBody>
                  <a:tcPr/>
                </a:tc>
                <a:tc>
                  <a:txBody>
                    <a:bodyPr/>
                    <a:lstStyle/>
                    <a:p>
                      <a:r>
                        <a:rPr lang="en-US" dirty="0"/>
                        <a:t>17.7 </a:t>
                      </a:r>
                      <a:r>
                        <a:rPr lang="en-US" baseline="30000" dirty="0" err="1"/>
                        <a:t>o</a:t>
                      </a:r>
                      <a:r>
                        <a:rPr lang="en-US" dirty="0" err="1"/>
                        <a:t>C</a:t>
                      </a:r>
                      <a:endParaRPr lang="en-US" dirty="0"/>
                    </a:p>
                  </a:txBody>
                  <a:tcPr/>
                </a:tc>
                <a:extLst>
                  <a:ext uri="{0D108BD9-81ED-4DB2-BD59-A6C34878D82A}">
                    <a16:rowId xmlns:a16="http://schemas.microsoft.com/office/drawing/2014/main" val="2375943462"/>
                  </a:ext>
                </a:extLst>
              </a:tr>
            </a:tbl>
          </a:graphicData>
        </a:graphic>
      </p:graphicFrame>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A131C91-2A48-7C62-CA8B-DD4C2E1F1661}"/>
                  </a:ext>
                </a:extLst>
              </p:cNvPr>
              <p:cNvSpPr txBox="1"/>
              <p:nvPr/>
            </p:nvSpPr>
            <p:spPr>
              <a:xfrm>
                <a:off x="-1181" y="3248243"/>
                <a:ext cx="4271305" cy="11515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836967"/>
                              </a:solidFill>
                              <a:latin typeface="Cambria Math" panose="02040503050406030204" pitchFamily="18" charset="0"/>
                            </a:rPr>
                          </m:ctrlPr>
                        </m:sSubPr>
                        <m:e>
                          <m:r>
                            <a:rPr lang="en-US" sz="3200" i="1">
                              <a:latin typeface="Cambria Math" panose="02040503050406030204" pitchFamily="18" charset="0"/>
                            </a:rPr>
                            <m:t>𝑇</m:t>
                          </m:r>
                        </m:e>
                        <m:sub>
                          <m:r>
                            <a:rPr lang="en-US" sz="3200" i="0">
                              <a:latin typeface="Cambria Math" panose="02040503050406030204" pitchFamily="18" charset="0"/>
                            </a:rPr>
                            <m:t>0</m:t>
                          </m:r>
                        </m:sub>
                      </m:sSub>
                      <m:d>
                        <m:dPr>
                          <m:ctrlPr>
                            <a:rPr lang="en-US" sz="3200" i="1" smtClean="0">
                              <a:latin typeface="Cambria Math" panose="02040503050406030204" pitchFamily="18" charset="0"/>
                            </a:rPr>
                          </m:ctrlPr>
                        </m:dPr>
                        <m:e>
                          <m:r>
                            <a:rPr lang="en-US" sz="3200" b="0" i="1" smtClean="0">
                              <a:latin typeface="Cambria Math" panose="02040503050406030204" pitchFamily="18" charset="0"/>
                            </a:rPr>
                            <m:t>𝑧</m:t>
                          </m:r>
                        </m:e>
                      </m:d>
                      <m:r>
                        <a:rPr lang="en-US" sz="3200" i="0">
                          <a:latin typeface="Cambria Math" panose="02040503050406030204" pitchFamily="18" charset="0"/>
                        </a:rPr>
                        <m:t>=−</m:t>
                      </m:r>
                      <m:f>
                        <m:fPr>
                          <m:ctrlPr>
                            <a:rPr lang="en-US" sz="3200" i="1">
                              <a:solidFill>
                                <a:srgbClr val="836967"/>
                              </a:solidFill>
                              <a:latin typeface="Cambria Math" panose="02040503050406030204" pitchFamily="18" charset="0"/>
                            </a:rPr>
                          </m:ctrlPr>
                        </m:fPr>
                        <m:num>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𝐿</m:t>
                              </m:r>
                            </m:e>
                            <m:sub>
                              <m:r>
                                <a:rPr lang="en-US" sz="3200" i="0">
                                  <a:latin typeface="Cambria Math" panose="02040503050406030204" pitchFamily="18" charset="0"/>
                                </a:rPr>
                                <m:t>0</m:t>
                              </m:r>
                            </m:sub>
                          </m:sSub>
                        </m:num>
                        <m:den>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𝑐</m:t>
                              </m:r>
                            </m:e>
                            <m:sub>
                              <m:r>
                                <a:rPr lang="en-US" sz="3200" i="1">
                                  <a:latin typeface="Cambria Math" panose="02040503050406030204" pitchFamily="18" charset="0"/>
                                </a:rPr>
                                <m:t>𝑝</m:t>
                              </m:r>
                            </m:sub>
                          </m:sSub>
                          <m:r>
                            <a:rPr lang="en-US" sz="3200" i="1">
                              <a:latin typeface="Cambria Math" panose="02040503050406030204" pitchFamily="18" charset="0"/>
                            </a:rPr>
                            <m:t>𝜌𝜅</m:t>
                          </m:r>
                        </m:den>
                      </m:f>
                      <m:r>
                        <a:rPr lang="en-US" sz="3200" i="1">
                          <a:latin typeface="Cambria Math" panose="02040503050406030204" pitchFamily="18" charset="0"/>
                        </a:rPr>
                        <m:t>𝑧</m:t>
                      </m:r>
                      <m:r>
                        <a:rPr lang="en-US" sz="3200" i="0">
                          <a:latin typeface="Cambria Math" panose="02040503050406030204" pitchFamily="18" charset="0"/>
                        </a:rPr>
                        <m:t>+</m:t>
                      </m:r>
                      <m:r>
                        <a:rPr lang="en-US" sz="3200" i="1">
                          <a:latin typeface="Cambria Math" panose="02040503050406030204" pitchFamily="18" charset="0"/>
                        </a:rPr>
                        <m:t>𝐴</m:t>
                      </m:r>
                    </m:oMath>
                  </m:oMathPara>
                </a14:m>
                <a:endParaRPr lang="en-US" sz="3200" dirty="0"/>
              </a:p>
            </p:txBody>
          </p:sp>
        </mc:Choice>
        <mc:Fallback xmlns="">
          <p:sp>
            <p:nvSpPr>
              <p:cNvPr id="16" name="TextBox 15">
                <a:extLst>
                  <a:ext uri="{FF2B5EF4-FFF2-40B4-BE49-F238E27FC236}">
                    <a16:creationId xmlns:a16="http://schemas.microsoft.com/office/drawing/2014/main" id="{3A131C91-2A48-7C62-CA8B-DD4C2E1F1661}"/>
                  </a:ext>
                </a:extLst>
              </p:cNvPr>
              <p:cNvSpPr txBox="1">
                <a:spLocks noRot="1" noChangeAspect="1" noMove="1" noResize="1" noEditPoints="1" noAdjustHandles="1" noChangeArrowheads="1" noChangeShapeType="1" noTextEdit="1"/>
              </p:cNvSpPr>
              <p:nvPr/>
            </p:nvSpPr>
            <p:spPr>
              <a:xfrm>
                <a:off x="-1181" y="3248243"/>
                <a:ext cx="4271305" cy="11515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9588570-5E82-F0DC-AC11-DEE0149D29FA}"/>
                  </a:ext>
                </a:extLst>
              </p:cNvPr>
              <p:cNvSpPr txBox="1"/>
              <p:nvPr/>
            </p:nvSpPr>
            <p:spPr>
              <a:xfrm>
                <a:off x="0" y="1864164"/>
                <a:ext cx="7858539" cy="1228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836967"/>
                              </a:solidFill>
                              <a:latin typeface="Cambria Math" panose="02040503050406030204" pitchFamily="18" charset="0"/>
                            </a:rPr>
                          </m:ctrlPr>
                        </m:sSubPr>
                        <m:e>
                          <m:r>
                            <a:rPr lang="en-US" sz="3200" i="1">
                              <a:latin typeface="Cambria Math" panose="02040503050406030204" pitchFamily="18" charset="0"/>
                            </a:rPr>
                            <m:t>𝑇</m:t>
                          </m:r>
                        </m:e>
                        <m:sub>
                          <m:r>
                            <a:rPr lang="en-US" sz="3200" b="0" i="0" smtClean="0">
                              <a:latin typeface="Cambria Math" panose="02040503050406030204" pitchFamily="18" charset="0"/>
                            </a:rPr>
                            <m:t>1</m:t>
                          </m:r>
                        </m:sub>
                      </m:sSub>
                      <m:d>
                        <m:dPr>
                          <m:ctrlPr>
                            <a:rPr lang="en-US" sz="3200" i="1">
                              <a:solidFill>
                                <a:srgbClr val="836967"/>
                              </a:solidFill>
                              <a:latin typeface="Cambria Math" panose="02040503050406030204" pitchFamily="18" charset="0"/>
                            </a:rPr>
                          </m:ctrlPr>
                        </m:dPr>
                        <m:e>
                          <m:r>
                            <a:rPr lang="en-US" sz="3200" i="1">
                              <a:latin typeface="Cambria Math" panose="02040503050406030204" pitchFamily="18" charset="0"/>
                            </a:rPr>
                            <m:t>𝑧</m:t>
                          </m:r>
                          <m:r>
                            <a:rPr lang="en-US" sz="3200" i="0">
                              <a:latin typeface="Cambria Math" panose="02040503050406030204" pitchFamily="18" charset="0"/>
                            </a:rPr>
                            <m:t>,</m:t>
                          </m:r>
                          <m:r>
                            <a:rPr lang="en-US" sz="3200" i="1">
                              <a:latin typeface="Cambria Math" panose="02040503050406030204" pitchFamily="18" charset="0"/>
                            </a:rPr>
                            <m:t>𝑡</m:t>
                          </m:r>
                        </m:e>
                      </m:d>
                      <m:r>
                        <a:rPr lang="en-US" sz="3200" i="0">
                          <a:latin typeface="Cambria Math" panose="02040503050406030204" pitchFamily="18" charset="0"/>
                        </a:rPr>
                        <m:t>=</m:t>
                      </m:r>
                      <m:f>
                        <m:fPr>
                          <m:ctrlPr>
                            <a:rPr lang="en-US" sz="3200" i="1">
                              <a:solidFill>
                                <a:srgbClr val="836967"/>
                              </a:solidFill>
                              <a:latin typeface="Cambria Math" panose="02040503050406030204" pitchFamily="18" charset="0"/>
                            </a:rPr>
                          </m:ctrlPr>
                        </m:fPr>
                        <m:num>
                          <m:r>
                            <a:rPr lang="en-US" sz="3200" i="1">
                              <a:latin typeface="Cambria Math" panose="02040503050406030204" pitchFamily="18" charset="0"/>
                            </a:rPr>
                            <m:t>𝐶</m:t>
                          </m:r>
                          <m:r>
                            <a:rPr lang="en-US" sz="3200" i="0">
                              <a:latin typeface="Cambria Math" panose="02040503050406030204" pitchFamily="18" charset="0"/>
                            </a:rPr>
                            <m:t>′</m:t>
                          </m:r>
                        </m:num>
                        <m:den>
                          <m:r>
                            <a:rPr lang="en-US" sz="3200" i="0">
                              <a:latin typeface="Cambria Math" panose="02040503050406030204" pitchFamily="18" charset="0"/>
                            </a:rPr>
                            <m:t>2</m:t>
                          </m:r>
                          <m:r>
                            <a:rPr lang="en-US" sz="3200" i="1">
                              <a:latin typeface="Cambria Math" panose="02040503050406030204" pitchFamily="18" charset="0"/>
                            </a:rPr>
                            <m:t>𝑖</m:t>
                          </m:r>
                          <m:r>
                            <a:rPr lang="en-US" sz="3200" i="1">
                              <a:latin typeface="Cambria Math" panose="02040503050406030204" pitchFamily="18" charset="0"/>
                            </a:rPr>
                            <m:t>𝛼</m:t>
                          </m:r>
                        </m:den>
                      </m:f>
                      <m:d>
                        <m:dPr>
                          <m:begChr m:val="["/>
                          <m:endChr m:val="]"/>
                          <m:ctrlPr>
                            <a:rPr lang="en-US" sz="3200" i="1">
                              <a:solidFill>
                                <a:srgbClr val="836967"/>
                              </a:solidFill>
                              <a:latin typeface="Cambria Math" panose="02040503050406030204" pitchFamily="18" charset="0"/>
                            </a:rPr>
                          </m:ctrlPr>
                        </m:dPr>
                        <m:e>
                          <m:f>
                            <m:fPr>
                              <m:ctrlPr>
                                <a:rPr lang="en-US" sz="3200" i="1">
                                  <a:solidFill>
                                    <a:srgbClr val="836967"/>
                                  </a:solidFill>
                                  <a:latin typeface="Cambria Math" panose="02040503050406030204" pitchFamily="18" charset="0"/>
                                </a:rPr>
                              </m:ctrlPr>
                            </m:fPr>
                            <m:num>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𝑒</m:t>
                                  </m:r>
                                </m:e>
                                <m:sup>
                                  <m:r>
                                    <a:rPr lang="en-US" sz="3200" i="0">
                                      <a:latin typeface="Cambria Math" panose="02040503050406030204" pitchFamily="18" charset="0"/>
                                    </a:rPr>
                                    <m:t>−</m:t>
                                  </m:r>
                                  <m:r>
                                    <a:rPr lang="en-US" sz="3200" i="1">
                                      <a:latin typeface="Cambria Math" panose="02040503050406030204" pitchFamily="18" charset="0"/>
                                    </a:rPr>
                                    <m:t>𝛽</m:t>
                                  </m:r>
                                  <m:r>
                                    <a:rPr lang="en-US" sz="3200" i="1">
                                      <a:latin typeface="Cambria Math" panose="02040503050406030204" pitchFamily="18" charset="0"/>
                                    </a:rPr>
                                    <m:t>𝑧</m:t>
                                  </m:r>
                                </m:sup>
                              </m:sSup>
                              <m:r>
                                <a:rPr lang="en-US" sz="3200" i="0">
                                  <a:latin typeface="Cambria Math" panose="02040503050406030204" pitchFamily="18" charset="0"/>
                                </a:rPr>
                                <m:t>−</m:t>
                              </m:r>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𝑖</m:t>
                                  </m:r>
                                  <m:r>
                                    <a:rPr lang="en-US" sz="3200" i="1">
                                      <a:latin typeface="Cambria Math" panose="02040503050406030204" pitchFamily="18" charset="0"/>
                                    </a:rPr>
                                    <m:t>𝛼</m:t>
                                  </m:r>
                                  <m:r>
                                    <a:rPr lang="en-US" sz="3200" i="1">
                                      <a:latin typeface="Cambria Math" panose="02040503050406030204" pitchFamily="18" charset="0"/>
                                    </a:rPr>
                                    <m:t>𝑧</m:t>
                                  </m:r>
                                </m:sup>
                              </m:sSup>
                            </m:num>
                            <m:den>
                              <m:r>
                                <a:rPr lang="en-US" sz="3200" i="1">
                                  <a:latin typeface="Cambria Math" panose="02040503050406030204" pitchFamily="18" charset="0"/>
                                </a:rPr>
                                <m:t>𝑖</m:t>
                              </m:r>
                              <m:r>
                                <a:rPr lang="en-US" sz="3200" i="1">
                                  <a:latin typeface="Cambria Math" panose="02040503050406030204" pitchFamily="18" charset="0"/>
                                </a:rPr>
                                <m:t>𝛼</m:t>
                              </m:r>
                              <m:r>
                                <a:rPr lang="en-US" sz="3200" i="0">
                                  <a:latin typeface="Cambria Math" panose="02040503050406030204" pitchFamily="18" charset="0"/>
                                </a:rPr>
                                <m:t>+</m:t>
                              </m:r>
                              <m:r>
                                <a:rPr lang="en-US" sz="3200" i="1">
                                  <a:latin typeface="Cambria Math" panose="02040503050406030204" pitchFamily="18" charset="0"/>
                                </a:rPr>
                                <m:t>𝛽</m:t>
                              </m:r>
                            </m:den>
                          </m:f>
                          <m:r>
                            <a:rPr lang="en-US" sz="3200" i="0">
                              <a:latin typeface="Cambria Math" panose="02040503050406030204" pitchFamily="18" charset="0"/>
                            </a:rPr>
                            <m:t>+</m:t>
                          </m:r>
                          <m:f>
                            <m:fPr>
                              <m:ctrlPr>
                                <a:rPr lang="en-US" sz="3200" i="1">
                                  <a:solidFill>
                                    <a:srgbClr val="836967"/>
                                  </a:solidFill>
                                  <a:latin typeface="Cambria Math" panose="02040503050406030204" pitchFamily="18" charset="0"/>
                                </a:rPr>
                              </m:ctrlPr>
                            </m:fPr>
                            <m:num>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𝑒</m:t>
                                  </m:r>
                                </m:e>
                                <m:sup>
                                  <m:r>
                                    <a:rPr lang="en-US" sz="3200" i="0">
                                      <a:latin typeface="Cambria Math" panose="02040503050406030204" pitchFamily="18" charset="0"/>
                                    </a:rPr>
                                    <m:t>−</m:t>
                                  </m:r>
                                  <m:r>
                                    <a:rPr lang="en-US" sz="3200" i="1">
                                      <a:latin typeface="Cambria Math" panose="02040503050406030204" pitchFamily="18" charset="0"/>
                                    </a:rPr>
                                    <m:t>𝛽</m:t>
                                  </m:r>
                                  <m:r>
                                    <a:rPr lang="en-US" sz="3200" i="1">
                                      <a:latin typeface="Cambria Math" panose="02040503050406030204" pitchFamily="18" charset="0"/>
                                    </a:rPr>
                                    <m:t>𝑧</m:t>
                                  </m:r>
                                </m:sup>
                              </m:sSup>
                            </m:num>
                            <m:den>
                              <m:r>
                                <a:rPr lang="en-US" sz="3200" i="1">
                                  <a:latin typeface="Cambria Math" panose="02040503050406030204" pitchFamily="18" charset="0"/>
                                </a:rPr>
                                <m:t>𝑖</m:t>
                              </m:r>
                              <m:r>
                                <a:rPr lang="en-US" sz="3200" i="1">
                                  <a:latin typeface="Cambria Math" panose="02040503050406030204" pitchFamily="18" charset="0"/>
                                </a:rPr>
                                <m:t>𝛼</m:t>
                              </m:r>
                              <m:r>
                                <a:rPr lang="en-US" sz="3200" i="0">
                                  <a:latin typeface="Cambria Math" panose="02040503050406030204" pitchFamily="18" charset="0"/>
                                </a:rPr>
                                <m:t>−</m:t>
                              </m:r>
                              <m:r>
                                <a:rPr lang="en-US" sz="3200" i="1">
                                  <a:latin typeface="Cambria Math" panose="02040503050406030204" pitchFamily="18" charset="0"/>
                                </a:rPr>
                                <m:t>𝛽</m:t>
                              </m:r>
                            </m:den>
                          </m:f>
                        </m:e>
                      </m:d>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𝑒</m:t>
                          </m:r>
                        </m:e>
                        <m:sup>
                          <m:r>
                            <a:rPr lang="en-US" sz="3200" i="0">
                              <a:latin typeface="Cambria Math" panose="02040503050406030204" pitchFamily="18" charset="0"/>
                            </a:rPr>
                            <m:t>−</m:t>
                          </m:r>
                          <m:r>
                            <a:rPr lang="en-US" sz="3200" i="1">
                              <a:latin typeface="Cambria Math" panose="02040503050406030204" pitchFamily="18" charset="0"/>
                            </a:rPr>
                            <m:t>𝑖</m:t>
                          </m:r>
                          <m:r>
                            <a:rPr lang="en-US" sz="3200" i="1">
                              <a:latin typeface="Cambria Math" panose="02040503050406030204" pitchFamily="18" charset="0"/>
                            </a:rPr>
                            <m:t>𝜔</m:t>
                          </m:r>
                          <m:r>
                            <a:rPr lang="en-US" sz="3200" i="1">
                              <a:latin typeface="Cambria Math" panose="02040503050406030204" pitchFamily="18" charset="0"/>
                            </a:rPr>
                            <m:t>𝑡</m:t>
                          </m:r>
                        </m:sup>
                      </m:sSup>
                    </m:oMath>
                  </m:oMathPara>
                </a14:m>
                <a:endParaRPr lang="en-US" sz="3200" dirty="0"/>
              </a:p>
            </p:txBody>
          </p:sp>
        </mc:Choice>
        <mc:Fallback xmlns="">
          <p:sp>
            <p:nvSpPr>
              <p:cNvPr id="18" name="TextBox 17">
                <a:extLst>
                  <a:ext uri="{FF2B5EF4-FFF2-40B4-BE49-F238E27FC236}">
                    <a16:creationId xmlns:a16="http://schemas.microsoft.com/office/drawing/2014/main" id="{A9588570-5E82-F0DC-AC11-DEE0149D29FA}"/>
                  </a:ext>
                </a:extLst>
              </p:cNvPr>
              <p:cNvSpPr txBox="1">
                <a:spLocks noRot="1" noChangeAspect="1" noMove="1" noResize="1" noEditPoints="1" noAdjustHandles="1" noChangeArrowheads="1" noChangeShapeType="1" noTextEdit="1"/>
              </p:cNvSpPr>
              <p:nvPr/>
            </p:nvSpPr>
            <p:spPr>
              <a:xfrm>
                <a:off x="0" y="1864164"/>
                <a:ext cx="7858539" cy="12280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D1DFCD-F7DC-254F-A4E9-61AC846D9809}"/>
                  </a:ext>
                </a:extLst>
              </p:cNvPr>
              <p:cNvSpPr txBox="1"/>
              <p:nvPr/>
            </p:nvSpPr>
            <p:spPr>
              <a:xfrm>
                <a:off x="38638" y="4523003"/>
                <a:ext cx="2319130" cy="11648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srgbClr val="836967"/>
                              </a:solidFill>
                              <a:latin typeface="Cambria Math" panose="02040503050406030204" pitchFamily="18" charset="0"/>
                            </a:rPr>
                          </m:ctrlPr>
                        </m:sSupPr>
                        <m:e>
                          <m:r>
                            <a:rPr lang="en-US" sz="3200" i="1">
                              <a:latin typeface="Cambria Math" panose="02040503050406030204" pitchFamily="18" charset="0"/>
                            </a:rPr>
                            <m:t>𝐶</m:t>
                          </m:r>
                        </m:e>
                        <m:sup>
                          <m:r>
                            <a:rPr lang="en-US" sz="3200" i="0">
                              <a:latin typeface="Cambria Math" panose="02040503050406030204" pitchFamily="18" charset="0"/>
                            </a:rPr>
                            <m:t>′</m:t>
                          </m:r>
                        </m:sup>
                      </m:sSup>
                      <m:r>
                        <a:rPr lang="en-US" sz="3200" i="0">
                          <a:latin typeface="Cambria Math" panose="02040503050406030204" pitchFamily="18" charset="0"/>
                        </a:rPr>
                        <m:t>=</m:t>
                      </m:r>
                      <m:f>
                        <m:fPr>
                          <m:ctrlPr>
                            <a:rPr lang="en-US" sz="3200" i="1">
                              <a:solidFill>
                                <a:srgbClr val="836967"/>
                              </a:solidFill>
                              <a:latin typeface="Cambria Math" panose="02040503050406030204" pitchFamily="18" charset="0"/>
                            </a:rPr>
                          </m:ctrlPr>
                        </m:fPr>
                        <m:num>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𝐿</m:t>
                              </m:r>
                            </m:e>
                            <m:sub>
                              <m:r>
                                <a:rPr lang="en-US" sz="3200" i="0">
                                  <a:latin typeface="Cambria Math" panose="02040503050406030204" pitchFamily="18" charset="0"/>
                                </a:rPr>
                                <m:t>1</m:t>
                              </m:r>
                            </m:sub>
                          </m:sSub>
                          <m:r>
                            <a:rPr lang="en-US" sz="3200" i="1">
                              <a:latin typeface="Cambria Math" panose="02040503050406030204" pitchFamily="18" charset="0"/>
                            </a:rPr>
                            <m:t>𝛽</m:t>
                          </m:r>
                        </m:num>
                        <m:den>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𝑐</m:t>
                              </m:r>
                            </m:e>
                            <m:sub>
                              <m:r>
                                <a:rPr lang="en-US" sz="3200" i="1">
                                  <a:latin typeface="Cambria Math" panose="02040503050406030204" pitchFamily="18" charset="0"/>
                                </a:rPr>
                                <m:t>𝑝</m:t>
                              </m:r>
                            </m:sub>
                          </m:sSub>
                          <m:r>
                            <a:rPr lang="en-US" sz="3200" i="1">
                              <a:latin typeface="Cambria Math" panose="02040503050406030204" pitchFamily="18" charset="0"/>
                            </a:rPr>
                            <m:t>𝜌𝜅</m:t>
                          </m:r>
                        </m:den>
                      </m:f>
                    </m:oMath>
                  </m:oMathPara>
                </a14:m>
                <a:endParaRPr lang="en-US" sz="3200" dirty="0"/>
              </a:p>
            </p:txBody>
          </p:sp>
        </mc:Choice>
        <mc:Fallback xmlns="">
          <p:sp>
            <p:nvSpPr>
              <p:cNvPr id="6" name="TextBox 5">
                <a:extLst>
                  <a:ext uri="{FF2B5EF4-FFF2-40B4-BE49-F238E27FC236}">
                    <a16:creationId xmlns:a16="http://schemas.microsoft.com/office/drawing/2014/main" id="{05D1DFCD-F7DC-254F-A4E9-61AC846D9809}"/>
                  </a:ext>
                </a:extLst>
              </p:cNvPr>
              <p:cNvSpPr txBox="1">
                <a:spLocks noRot="1" noChangeAspect="1" noMove="1" noResize="1" noEditPoints="1" noAdjustHandles="1" noChangeArrowheads="1" noChangeShapeType="1" noTextEdit="1"/>
              </p:cNvSpPr>
              <p:nvPr/>
            </p:nvSpPr>
            <p:spPr>
              <a:xfrm>
                <a:off x="38638" y="4523003"/>
                <a:ext cx="2319130" cy="1164806"/>
              </a:xfrm>
              <a:prstGeom prst="rect">
                <a:avLst/>
              </a:prstGeom>
              <a:blipFill>
                <a:blip r:embed="rId7"/>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A216A80-1C04-77EC-72D8-703B12FC90F8}"/>
              </a:ext>
            </a:extLst>
          </p:cNvPr>
          <p:cNvSpPr txBox="1"/>
          <p:nvPr/>
        </p:nvSpPr>
        <p:spPr>
          <a:xfrm>
            <a:off x="8282609" y="1318239"/>
            <a:ext cx="3637855" cy="1384995"/>
          </a:xfrm>
          <a:prstGeom prst="rect">
            <a:avLst/>
          </a:prstGeom>
          <a:noFill/>
        </p:spPr>
        <p:txBody>
          <a:bodyPr wrap="none" rtlCol="0">
            <a:spAutoFit/>
          </a:bodyPr>
          <a:lstStyle/>
          <a:p>
            <a:r>
              <a:rPr lang="en-US" sz="2800" i="1" dirty="0">
                <a:latin typeface="Cambria Math" panose="02040503050406030204" pitchFamily="18" charset="0"/>
                <a:ea typeface="Cambria Math" panose="02040503050406030204" pitchFamily="18" charset="0"/>
              </a:rPr>
              <a:t>T,  </a:t>
            </a:r>
            <a:r>
              <a:rPr lang="en-US" sz="2800" dirty="0"/>
              <a:t> temperature </a:t>
            </a:r>
            <a:r>
              <a:rPr lang="en-US" sz="2800" baseline="30000" dirty="0" err="1"/>
              <a:t>o</a:t>
            </a:r>
            <a:r>
              <a:rPr lang="en-US" sz="2800" dirty="0" err="1"/>
              <a:t>C</a:t>
            </a:r>
            <a:endParaRPr lang="en-US" sz="2800" dirty="0"/>
          </a:p>
          <a:p>
            <a:r>
              <a:rPr lang="en-US" sz="2800" i="1" dirty="0">
                <a:latin typeface="Cambria Math" panose="02040503050406030204" pitchFamily="18" charset="0"/>
                <a:ea typeface="Cambria Math" panose="02040503050406030204" pitchFamily="18" charset="0"/>
              </a:rPr>
              <a:t>z, </a:t>
            </a:r>
            <a:r>
              <a:rPr lang="en-US" sz="2800" dirty="0"/>
              <a:t> depth, meters</a:t>
            </a:r>
          </a:p>
          <a:p>
            <a:r>
              <a:rPr lang="en-US" sz="2800" i="1" dirty="0">
                <a:latin typeface="Cambria Math" panose="02040503050406030204" pitchFamily="18" charset="0"/>
                <a:ea typeface="Cambria Math" panose="02040503050406030204" pitchFamily="18" charset="0"/>
              </a:rPr>
              <a:t>t</a:t>
            </a:r>
            <a:r>
              <a:rPr lang="en-US" sz="2800" dirty="0"/>
              <a:t> , time of year, seconds</a:t>
            </a:r>
          </a:p>
        </p:txBody>
      </p:sp>
    </p:spTree>
    <p:extLst>
      <p:ext uri="{BB962C8B-B14F-4D97-AF65-F5344CB8AC3E}">
        <p14:creationId xmlns:p14="http://schemas.microsoft.com/office/powerpoint/2010/main" val="384354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271D-5956-C83F-2573-CD018F85E70E}"/>
              </a:ext>
            </a:extLst>
          </p:cNvPr>
          <p:cNvSpPr>
            <a:spLocks noGrp="1"/>
          </p:cNvSpPr>
          <p:nvPr>
            <p:ph type="title"/>
          </p:nvPr>
        </p:nvSpPr>
        <p:spPr>
          <a:xfrm>
            <a:off x="480392" y="132175"/>
            <a:ext cx="9664337" cy="845135"/>
          </a:xfrm>
        </p:spPr>
        <p:txBody>
          <a:bodyPr/>
          <a:lstStyle/>
          <a:p>
            <a:r>
              <a:rPr lang="en-US" dirty="0">
                <a:latin typeface="Times New Roman" panose="02020603050405020304" pitchFamily="18" charset="0"/>
                <a:cs typeface="Times New Roman" panose="02020603050405020304" pitchFamily="18" charset="0"/>
              </a:rPr>
              <a:t>Wind-induced Upwelling Along the Coast</a:t>
            </a:r>
          </a:p>
        </p:txBody>
      </p:sp>
      <p:pic>
        <p:nvPicPr>
          <p:cNvPr id="4" name="Picture 3">
            <a:extLst>
              <a:ext uri="{FF2B5EF4-FFF2-40B4-BE49-F238E27FC236}">
                <a16:creationId xmlns:a16="http://schemas.microsoft.com/office/drawing/2014/main" id="{8A4557FF-8880-6722-DB4C-2A1E77DF9070}"/>
              </a:ext>
            </a:extLst>
          </p:cNvPr>
          <p:cNvPicPr>
            <a:picLocks noChangeAspect="1"/>
          </p:cNvPicPr>
          <p:nvPr/>
        </p:nvPicPr>
        <p:blipFill rotWithShape="1">
          <a:blip r:embed="rId3">
            <a:extLst>
              <a:ext uri="{28A0092B-C50C-407E-A947-70E740481C1C}">
                <a14:useLocalDpi xmlns:a14="http://schemas.microsoft.com/office/drawing/2010/main" val="0"/>
              </a:ext>
            </a:extLst>
          </a:blip>
          <a:srcRect l="6875" t="7177" r="6875"/>
          <a:stretch/>
        </p:blipFill>
        <p:spPr>
          <a:xfrm>
            <a:off x="321365" y="2509180"/>
            <a:ext cx="7272131" cy="4348820"/>
          </a:xfrm>
          <a:prstGeom prst="rect">
            <a:avLst/>
          </a:prstGeom>
        </p:spPr>
      </p:pic>
      <p:grpSp>
        <p:nvGrpSpPr>
          <p:cNvPr id="11" name="Group 10">
            <a:extLst>
              <a:ext uri="{FF2B5EF4-FFF2-40B4-BE49-F238E27FC236}">
                <a16:creationId xmlns:a16="http://schemas.microsoft.com/office/drawing/2014/main" id="{DA801A67-4648-10F7-4443-FCAC47157354}"/>
              </a:ext>
            </a:extLst>
          </p:cNvPr>
          <p:cNvGrpSpPr/>
          <p:nvPr/>
        </p:nvGrpSpPr>
        <p:grpSpPr>
          <a:xfrm>
            <a:off x="875343" y="977310"/>
            <a:ext cx="4318810" cy="3063739"/>
            <a:chOff x="6388247" y="556592"/>
            <a:chExt cx="4318810" cy="3063739"/>
          </a:xfrm>
        </p:grpSpPr>
        <p:pic>
          <p:nvPicPr>
            <p:cNvPr id="5" name="Picture 4">
              <a:extLst>
                <a:ext uri="{FF2B5EF4-FFF2-40B4-BE49-F238E27FC236}">
                  <a16:creationId xmlns:a16="http://schemas.microsoft.com/office/drawing/2014/main" id="{47E45E77-C838-4FC2-CD5C-DA1DBDF24785}"/>
                </a:ext>
              </a:extLst>
            </p:cNvPr>
            <p:cNvPicPr>
              <a:picLocks noChangeAspect="1"/>
            </p:cNvPicPr>
            <p:nvPr/>
          </p:nvPicPr>
          <p:blipFill rotWithShape="1">
            <a:blip r:embed="rId4"/>
            <a:srcRect l="38433" t="31291" r="20325" b="16893"/>
            <a:stretch/>
          </p:blipFill>
          <p:spPr>
            <a:xfrm>
              <a:off x="6388247" y="556592"/>
              <a:ext cx="4318810" cy="3050668"/>
            </a:xfrm>
            <a:prstGeom prst="rect">
              <a:avLst/>
            </a:prstGeom>
          </p:spPr>
        </p:pic>
        <p:sp>
          <p:nvSpPr>
            <p:cNvPr id="6" name="TextBox 5">
              <a:extLst>
                <a:ext uri="{FF2B5EF4-FFF2-40B4-BE49-F238E27FC236}">
                  <a16:creationId xmlns:a16="http://schemas.microsoft.com/office/drawing/2014/main" id="{846E8D67-E047-7774-C9C0-A4D15EADD880}"/>
                </a:ext>
              </a:extLst>
            </p:cNvPr>
            <p:cNvSpPr txBox="1"/>
            <p:nvPr/>
          </p:nvSpPr>
          <p:spPr>
            <a:xfrm>
              <a:off x="7818782" y="1512823"/>
              <a:ext cx="284052" cy="369332"/>
            </a:xfrm>
            <a:prstGeom prst="rect">
              <a:avLst/>
            </a:prstGeom>
            <a:noFill/>
          </p:spPr>
          <p:txBody>
            <a:bodyPr wrap="none" rtlCol="0">
              <a:spAutoFit/>
            </a:bodyPr>
            <a:lstStyle/>
            <a:p>
              <a:r>
                <a:rPr lang="en-US" dirty="0">
                  <a:solidFill>
                    <a:schemeClr val="bg1"/>
                  </a:solidFill>
                </a:rPr>
                <a:t>x</a:t>
              </a:r>
            </a:p>
          </p:txBody>
        </p:sp>
        <p:sp>
          <p:nvSpPr>
            <p:cNvPr id="7" name="TextBox 6">
              <a:extLst>
                <a:ext uri="{FF2B5EF4-FFF2-40B4-BE49-F238E27FC236}">
                  <a16:creationId xmlns:a16="http://schemas.microsoft.com/office/drawing/2014/main" id="{C4DE08E4-9466-7D44-A4F8-74D4B90EB027}"/>
                </a:ext>
              </a:extLst>
            </p:cNvPr>
            <p:cNvSpPr txBox="1"/>
            <p:nvPr/>
          </p:nvSpPr>
          <p:spPr>
            <a:xfrm>
              <a:off x="8276417" y="1894622"/>
              <a:ext cx="284052" cy="369332"/>
            </a:xfrm>
            <a:prstGeom prst="rect">
              <a:avLst/>
            </a:prstGeom>
            <a:noFill/>
          </p:spPr>
          <p:txBody>
            <a:bodyPr wrap="none" rtlCol="0">
              <a:spAutoFit/>
            </a:bodyPr>
            <a:lstStyle/>
            <a:p>
              <a:r>
                <a:rPr lang="en-US" dirty="0">
                  <a:solidFill>
                    <a:schemeClr val="bg1"/>
                  </a:solidFill>
                </a:rPr>
                <a:t>x</a:t>
              </a:r>
            </a:p>
          </p:txBody>
        </p:sp>
        <p:sp>
          <p:nvSpPr>
            <p:cNvPr id="8" name="TextBox 7">
              <a:extLst>
                <a:ext uri="{FF2B5EF4-FFF2-40B4-BE49-F238E27FC236}">
                  <a16:creationId xmlns:a16="http://schemas.microsoft.com/office/drawing/2014/main" id="{D2489478-6125-8D6F-EC64-055C08C37710}"/>
                </a:ext>
              </a:extLst>
            </p:cNvPr>
            <p:cNvSpPr txBox="1"/>
            <p:nvPr/>
          </p:nvSpPr>
          <p:spPr>
            <a:xfrm>
              <a:off x="8412687" y="2081926"/>
              <a:ext cx="284052" cy="369332"/>
            </a:xfrm>
            <a:prstGeom prst="rect">
              <a:avLst/>
            </a:prstGeom>
            <a:noFill/>
          </p:spPr>
          <p:txBody>
            <a:bodyPr wrap="none" rtlCol="0">
              <a:spAutoFit/>
            </a:bodyPr>
            <a:lstStyle/>
            <a:p>
              <a:r>
                <a:rPr lang="en-US" dirty="0">
                  <a:solidFill>
                    <a:schemeClr val="bg1"/>
                  </a:solidFill>
                </a:rPr>
                <a:t>x</a:t>
              </a:r>
            </a:p>
          </p:txBody>
        </p:sp>
        <p:sp>
          <p:nvSpPr>
            <p:cNvPr id="9" name="TextBox 8">
              <a:extLst>
                <a:ext uri="{FF2B5EF4-FFF2-40B4-BE49-F238E27FC236}">
                  <a16:creationId xmlns:a16="http://schemas.microsoft.com/office/drawing/2014/main" id="{8BCE0787-B852-5FC0-F5FF-EBA36EE5E23F}"/>
                </a:ext>
              </a:extLst>
            </p:cNvPr>
            <p:cNvSpPr txBox="1"/>
            <p:nvPr/>
          </p:nvSpPr>
          <p:spPr>
            <a:xfrm>
              <a:off x="8845826" y="2347833"/>
              <a:ext cx="284052" cy="369332"/>
            </a:xfrm>
            <a:prstGeom prst="rect">
              <a:avLst/>
            </a:prstGeom>
            <a:noFill/>
          </p:spPr>
          <p:txBody>
            <a:bodyPr wrap="none" rtlCol="0">
              <a:spAutoFit/>
            </a:bodyPr>
            <a:lstStyle/>
            <a:p>
              <a:r>
                <a:rPr lang="en-US" dirty="0">
                  <a:solidFill>
                    <a:schemeClr val="bg1"/>
                  </a:solidFill>
                </a:rPr>
                <a:t>x</a:t>
              </a:r>
            </a:p>
          </p:txBody>
        </p:sp>
        <p:sp>
          <p:nvSpPr>
            <p:cNvPr id="10" name="TextBox 9">
              <a:extLst>
                <a:ext uri="{FF2B5EF4-FFF2-40B4-BE49-F238E27FC236}">
                  <a16:creationId xmlns:a16="http://schemas.microsoft.com/office/drawing/2014/main" id="{8AEEFFE1-71A6-9D91-6813-9BBEDC4CB763}"/>
                </a:ext>
              </a:extLst>
            </p:cNvPr>
            <p:cNvSpPr txBox="1"/>
            <p:nvPr/>
          </p:nvSpPr>
          <p:spPr>
            <a:xfrm>
              <a:off x="6486939" y="3250999"/>
              <a:ext cx="2199705" cy="369332"/>
            </a:xfrm>
            <a:prstGeom prst="rect">
              <a:avLst/>
            </a:prstGeom>
            <a:noFill/>
          </p:spPr>
          <p:txBody>
            <a:bodyPr wrap="none" rtlCol="0">
              <a:spAutoFit/>
            </a:bodyPr>
            <a:lstStyle/>
            <a:p>
              <a:r>
                <a:rPr lang="en-US" dirty="0">
                  <a:solidFill>
                    <a:schemeClr val="bg1"/>
                  </a:solidFill>
                </a:rPr>
                <a:t>X - CMS thermograph</a:t>
              </a:r>
            </a:p>
          </p:txBody>
        </p:sp>
      </p:grpSp>
      <p:pic>
        <p:nvPicPr>
          <p:cNvPr id="3" name="Picture 2">
            <a:extLst>
              <a:ext uri="{FF2B5EF4-FFF2-40B4-BE49-F238E27FC236}">
                <a16:creationId xmlns:a16="http://schemas.microsoft.com/office/drawing/2014/main" id="{7082A1A3-FEE8-EA6B-7EC6-361CA8729AE8}"/>
              </a:ext>
            </a:extLst>
          </p:cNvPr>
          <p:cNvPicPr>
            <a:picLocks noChangeAspect="1"/>
          </p:cNvPicPr>
          <p:nvPr/>
        </p:nvPicPr>
        <p:blipFill rotWithShape="1">
          <a:blip r:embed="rId5">
            <a:extLst>
              <a:ext uri="{28A0092B-C50C-407E-A947-70E740481C1C}">
                <a14:useLocalDpi xmlns:a14="http://schemas.microsoft.com/office/drawing/2010/main" val="0"/>
              </a:ext>
            </a:extLst>
          </a:blip>
          <a:srcRect l="18377" r="9880"/>
          <a:stretch/>
        </p:blipFill>
        <p:spPr>
          <a:xfrm>
            <a:off x="7948690" y="1286716"/>
            <a:ext cx="3431425" cy="2352977"/>
          </a:xfrm>
          <a:prstGeom prst="rect">
            <a:avLst/>
          </a:prstGeom>
        </p:spPr>
      </p:pic>
      <p:pic>
        <p:nvPicPr>
          <p:cNvPr id="12" name="Picture 11">
            <a:extLst>
              <a:ext uri="{FF2B5EF4-FFF2-40B4-BE49-F238E27FC236}">
                <a16:creationId xmlns:a16="http://schemas.microsoft.com/office/drawing/2014/main" id="{FE068C22-2084-FDCA-36D2-8380662B00FA}"/>
              </a:ext>
            </a:extLst>
          </p:cNvPr>
          <p:cNvPicPr>
            <a:picLocks noChangeAspect="1"/>
          </p:cNvPicPr>
          <p:nvPr/>
        </p:nvPicPr>
        <p:blipFill rotWithShape="1">
          <a:blip r:embed="rId6">
            <a:extLst>
              <a:ext uri="{28A0092B-C50C-407E-A947-70E740481C1C}">
                <a14:useLocalDpi xmlns:a14="http://schemas.microsoft.com/office/drawing/2010/main" val="0"/>
              </a:ext>
            </a:extLst>
          </a:blip>
          <a:srcRect l="17768" r="10489"/>
          <a:stretch/>
        </p:blipFill>
        <p:spPr>
          <a:xfrm>
            <a:off x="7948689" y="3767541"/>
            <a:ext cx="3431426" cy="2352977"/>
          </a:xfrm>
          <a:prstGeom prst="rect">
            <a:avLst/>
          </a:prstGeom>
        </p:spPr>
      </p:pic>
      <p:sp>
        <p:nvSpPr>
          <p:cNvPr id="13" name="TextBox 12">
            <a:extLst>
              <a:ext uri="{FF2B5EF4-FFF2-40B4-BE49-F238E27FC236}">
                <a16:creationId xmlns:a16="http://schemas.microsoft.com/office/drawing/2014/main" id="{ECE1941F-FB55-B10F-C036-831DAE83015D}"/>
              </a:ext>
            </a:extLst>
          </p:cNvPr>
          <p:cNvSpPr txBox="1"/>
          <p:nvPr/>
        </p:nvSpPr>
        <p:spPr>
          <a:xfrm>
            <a:off x="7948689" y="977310"/>
            <a:ext cx="3186770" cy="369332"/>
          </a:xfrm>
          <a:prstGeom prst="rect">
            <a:avLst/>
          </a:prstGeom>
          <a:noFill/>
        </p:spPr>
        <p:txBody>
          <a:bodyPr wrap="none" rtlCol="0">
            <a:spAutoFit/>
          </a:bodyPr>
          <a:lstStyle/>
          <a:p>
            <a:r>
              <a:rPr lang="en-US" dirty="0"/>
              <a:t>Upwelling-induced </a:t>
            </a:r>
            <a:r>
              <a:rPr lang="en-US" dirty="0" err="1"/>
              <a:t>Chl</a:t>
            </a:r>
            <a:r>
              <a:rPr lang="en-US" dirty="0"/>
              <a:t> a change</a:t>
            </a:r>
          </a:p>
        </p:txBody>
      </p:sp>
    </p:spTree>
    <p:extLst>
      <p:ext uri="{BB962C8B-B14F-4D97-AF65-F5344CB8AC3E}">
        <p14:creationId xmlns:p14="http://schemas.microsoft.com/office/powerpoint/2010/main" val="44795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ECE6-2132-36CA-97AA-243667D14FE8}"/>
              </a:ext>
            </a:extLst>
          </p:cNvPr>
          <p:cNvSpPr>
            <a:spLocks noGrp="1"/>
          </p:cNvSpPr>
          <p:nvPr>
            <p:ph type="title"/>
          </p:nvPr>
        </p:nvSpPr>
        <p:spPr>
          <a:xfrm>
            <a:off x="172277" y="143028"/>
            <a:ext cx="10172165" cy="590838"/>
          </a:xfrm>
        </p:spPr>
        <p:txBody>
          <a:bodyPr>
            <a:normAutofit fontScale="90000"/>
          </a:bodyPr>
          <a:lstStyle/>
          <a:p>
            <a:r>
              <a:rPr lang="en-US" dirty="0">
                <a:latin typeface="Times New Roman" panose="02020603050405020304" pitchFamily="18" charset="0"/>
                <a:cs typeface="Times New Roman" panose="02020603050405020304" pitchFamily="18" charset="0"/>
              </a:rPr>
              <a:t>Remotely-sensed Chlorophyll averages</a:t>
            </a:r>
          </a:p>
        </p:txBody>
      </p:sp>
      <p:pic>
        <p:nvPicPr>
          <p:cNvPr id="4" name="Picture 3">
            <a:extLst>
              <a:ext uri="{FF2B5EF4-FFF2-40B4-BE49-F238E27FC236}">
                <a16:creationId xmlns:a16="http://schemas.microsoft.com/office/drawing/2014/main" id="{67D2D997-A37F-3B1F-CCCE-14E21640BA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94" t="14559" r="9378" b="7549"/>
          <a:stretch/>
        </p:blipFill>
        <p:spPr>
          <a:xfrm>
            <a:off x="284210" y="733866"/>
            <a:ext cx="6161649" cy="4161415"/>
          </a:xfrm>
          <a:prstGeom prst="rect">
            <a:avLst/>
          </a:prstGeom>
        </p:spPr>
      </p:pic>
      <p:sp>
        <p:nvSpPr>
          <p:cNvPr id="3" name="Content Placeholder 2">
            <a:extLst>
              <a:ext uri="{FF2B5EF4-FFF2-40B4-BE49-F238E27FC236}">
                <a16:creationId xmlns:a16="http://schemas.microsoft.com/office/drawing/2014/main" id="{3CD2AEA0-02CD-9422-2F0E-250071A9297E}"/>
              </a:ext>
            </a:extLst>
          </p:cNvPr>
          <p:cNvSpPr>
            <a:spLocks noGrp="1"/>
          </p:cNvSpPr>
          <p:nvPr>
            <p:ph idx="1"/>
          </p:nvPr>
        </p:nvSpPr>
        <p:spPr>
          <a:xfrm>
            <a:off x="1831291" y="4874005"/>
            <a:ext cx="8529418" cy="1187645"/>
          </a:xfrm>
        </p:spPr>
        <p:txBody>
          <a:bodyPr>
            <a:noAutofit/>
          </a:bodyPr>
          <a:lstStyle/>
          <a:p>
            <a:r>
              <a:rPr lang="en-US" sz="1800" dirty="0">
                <a:latin typeface="Times New Roman" panose="02020603050405020304" pitchFamily="18" charset="0"/>
                <a:cs typeface="Times New Roman" panose="02020603050405020304" pitchFamily="18" charset="0"/>
              </a:rPr>
              <a:t>Ekman upwelling brings nutrients to the surface along the coast of Central and Northern California. Underwater ridge near San Nicolas island directs deep water toward the surface</a:t>
            </a:r>
          </a:p>
          <a:p>
            <a:r>
              <a:rPr lang="en-US" sz="1800" dirty="0">
                <a:latin typeface="Times New Roman" panose="02020603050405020304" pitchFamily="18" charset="0"/>
                <a:cs typeface="Times New Roman" panose="02020603050405020304" pitchFamily="18" charset="0"/>
              </a:rPr>
              <a:t>Relatively little chlorophyll around Catalina and San Clemente</a:t>
            </a:r>
          </a:p>
        </p:txBody>
      </p:sp>
      <p:pic>
        <p:nvPicPr>
          <p:cNvPr id="6" name="Picture 5">
            <a:extLst>
              <a:ext uri="{FF2B5EF4-FFF2-40B4-BE49-F238E27FC236}">
                <a16:creationId xmlns:a16="http://schemas.microsoft.com/office/drawing/2014/main" id="{D2E944B6-FA3C-72F0-F4E0-E3DE2BD7A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859" y="548336"/>
            <a:ext cx="5311143" cy="4007795"/>
          </a:xfrm>
          <a:prstGeom prst="rect">
            <a:avLst/>
          </a:prstGeom>
        </p:spPr>
      </p:pic>
      <p:sp>
        <p:nvSpPr>
          <p:cNvPr id="7" name="TextBox 6">
            <a:extLst>
              <a:ext uri="{FF2B5EF4-FFF2-40B4-BE49-F238E27FC236}">
                <a16:creationId xmlns:a16="http://schemas.microsoft.com/office/drawing/2014/main" id="{5F1540ED-BBF9-B457-6059-75837952631B}"/>
              </a:ext>
            </a:extLst>
          </p:cNvPr>
          <p:cNvSpPr txBox="1"/>
          <p:nvPr/>
        </p:nvSpPr>
        <p:spPr>
          <a:xfrm>
            <a:off x="381134" y="6148691"/>
            <a:ext cx="11429732" cy="461665"/>
          </a:xfrm>
          <a:prstGeom prst="rect">
            <a:avLst/>
          </a:prstGeom>
          <a:solidFill>
            <a:srgbClr val="FFFF00"/>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Indicative of nutrient availability and consistent with little upwelling at Catalina/Clemente</a:t>
            </a:r>
            <a:endParaRPr lang="en-US" sz="2400" dirty="0"/>
          </a:p>
        </p:txBody>
      </p:sp>
    </p:spTree>
    <p:extLst>
      <p:ext uri="{BB962C8B-B14F-4D97-AF65-F5344CB8AC3E}">
        <p14:creationId xmlns:p14="http://schemas.microsoft.com/office/powerpoint/2010/main" val="427150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2A3A-4337-5CAD-F9D1-565FEB0A6BE0}"/>
              </a:ext>
            </a:extLst>
          </p:cNvPr>
          <p:cNvSpPr>
            <a:spLocks noGrp="1"/>
          </p:cNvSpPr>
          <p:nvPr>
            <p:ph type="title"/>
          </p:nvPr>
        </p:nvSpPr>
        <p:spPr>
          <a:xfrm>
            <a:off x="357809" y="205470"/>
            <a:ext cx="9681541" cy="784801"/>
          </a:xfrm>
        </p:spPr>
        <p:txBody>
          <a:bodyPr>
            <a:normAutofit/>
          </a:bodyPr>
          <a:lstStyle/>
          <a:p>
            <a:r>
              <a:rPr lang="en-US" dirty="0">
                <a:latin typeface="Times New Roman" panose="02020603050405020304" pitchFamily="18" charset="0"/>
                <a:cs typeface="Times New Roman" panose="02020603050405020304" pitchFamily="18" charset="0"/>
              </a:rPr>
              <a:t>Daily pH and Temperature vs. Depth</a:t>
            </a:r>
          </a:p>
        </p:txBody>
      </p:sp>
      <p:grpSp>
        <p:nvGrpSpPr>
          <p:cNvPr id="11" name="Group 10">
            <a:extLst>
              <a:ext uri="{FF2B5EF4-FFF2-40B4-BE49-F238E27FC236}">
                <a16:creationId xmlns:a16="http://schemas.microsoft.com/office/drawing/2014/main" id="{F35B82D3-066E-CC36-98BF-0035454B5602}"/>
              </a:ext>
            </a:extLst>
          </p:cNvPr>
          <p:cNvGrpSpPr/>
          <p:nvPr/>
        </p:nvGrpSpPr>
        <p:grpSpPr>
          <a:xfrm>
            <a:off x="1510660" y="1102923"/>
            <a:ext cx="9157341" cy="3469077"/>
            <a:chOff x="-13341" y="1262579"/>
            <a:chExt cx="9157341" cy="3469077"/>
          </a:xfrm>
        </p:grpSpPr>
        <p:pic>
          <p:nvPicPr>
            <p:cNvPr id="3" name="Picture 2">
              <a:extLst>
                <a:ext uri="{FF2B5EF4-FFF2-40B4-BE49-F238E27FC236}">
                  <a16:creationId xmlns:a16="http://schemas.microsoft.com/office/drawing/2014/main" id="{92F1CE22-C059-01E5-2A5A-AB158B3E4F8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341" y="1262579"/>
              <a:ext cx="9157341" cy="3469077"/>
            </a:xfrm>
            <a:prstGeom prst="rect">
              <a:avLst/>
            </a:prstGeom>
          </p:spPr>
        </p:pic>
        <p:grpSp>
          <p:nvGrpSpPr>
            <p:cNvPr id="10" name="Group 9">
              <a:extLst>
                <a:ext uri="{FF2B5EF4-FFF2-40B4-BE49-F238E27FC236}">
                  <a16:creationId xmlns:a16="http://schemas.microsoft.com/office/drawing/2014/main" id="{62BE454E-2153-CED1-7FC6-63E24BA2667F}"/>
                </a:ext>
              </a:extLst>
            </p:cNvPr>
            <p:cNvGrpSpPr/>
            <p:nvPr/>
          </p:nvGrpSpPr>
          <p:grpSpPr>
            <a:xfrm>
              <a:off x="5871028" y="3454400"/>
              <a:ext cx="2002972" cy="420914"/>
              <a:chOff x="5871028" y="3454400"/>
              <a:chExt cx="2002972" cy="420914"/>
            </a:xfrm>
          </p:grpSpPr>
          <p:sp>
            <p:nvSpPr>
              <p:cNvPr id="5" name="Arrow: Down 4">
                <a:extLst>
                  <a:ext uri="{FF2B5EF4-FFF2-40B4-BE49-F238E27FC236}">
                    <a16:creationId xmlns:a16="http://schemas.microsoft.com/office/drawing/2014/main" id="{7296860E-10D2-079F-0F0F-406A6377CA39}"/>
                  </a:ext>
                </a:extLst>
              </p:cNvPr>
              <p:cNvSpPr/>
              <p:nvPr/>
            </p:nvSpPr>
            <p:spPr>
              <a:xfrm rot="10800000">
                <a:off x="7373256" y="3454400"/>
                <a:ext cx="159657" cy="420914"/>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6743508E-4559-31ED-466F-0589EE743CB7}"/>
                  </a:ext>
                </a:extLst>
              </p:cNvPr>
              <p:cNvSpPr/>
              <p:nvPr/>
            </p:nvSpPr>
            <p:spPr>
              <a:xfrm rot="10800000">
                <a:off x="7714343" y="3454400"/>
                <a:ext cx="159657" cy="420914"/>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CED0CAA-1E40-CBDC-BD97-EEC3BB2A8677}"/>
                  </a:ext>
                </a:extLst>
              </p:cNvPr>
              <p:cNvSpPr/>
              <p:nvPr/>
            </p:nvSpPr>
            <p:spPr>
              <a:xfrm rot="10800000">
                <a:off x="6168571" y="3454400"/>
                <a:ext cx="159657" cy="420914"/>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5D1141B-3BB9-5238-DF7C-A064E69F226A}"/>
                  </a:ext>
                </a:extLst>
              </p:cNvPr>
              <p:cNvSpPr/>
              <p:nvPr/>
            </p:nvSpPr>
            <p:spPr>
              <a:xfrm rot="10800000">
                <a:off x="6785428" y="3454400"/>
                <a:ext cx="159657" cy="420914"/>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5701756-2818-F169-0BB2-F531799D88E5}"/>
                  </a:ext>
                </a:extLst>
              </p:cNvPr>
              <p:cNvSpPr/>
              <p:nvPr/>
            </p:nvSpPr>
            <p:spPr>
              <a:xfrm rot="10800000">
                <a:off x="5871028" y="3454400"/>
                <a:ext cx="159657" cy="420914"/>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FC792389-F1E6-CDB9-3C72-EE636F61746A}"/>
              </a:ext>
            </a:extLst>
          </p:cNvPr>
          <p:cNvSpPr txBox="1"/>
          <p:nvPr/>
        </p:nvSpPr>
        <p:spPr>
          <a:xfrm>
            <a:off x="357809" y="4850531"/>
            <a:ext cx="9144000"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Temperature at depth changes dramatically over a tidal cycle</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pH is highly correlated with temperature and therefore water</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Dynamic pH is not due to biological activity </a:t>
            </a:r>
          </a:p>
        </p:txBody>
      </p:sp>
      <p:grpSp>
        <p:nvGrpSpPr>
          <p:cNvPr id="24" name="Group 23">
            <a:extLst>
              <a:ext uri="{FF2B5EF4-FFF2-40B4-BE49-F238E27FC236}">
                <a16:creationId xmlns:a16="http://schemas.microsoft.com/office/drawing/2014/main" id="{DDF25A9A-5AB0-B608-5927-C807E44583DB}"/>
              </a:ext>
            </a:extLst>
          </p:cNvPr>
          <p:cNvGrpSpPr/>
          <p:nvPr/>
        </p:nvGrpSpPr>
        <p:grpSpPr>
          <a:xfrm>
            <a:off x="10449339" y="3715658"/>
            <a:ext cx="1643270" cy="2788111"/>
            <a:chOff x="10449339" y="3715658"/>
            <a:chExt cx="1643270" cy="2788111"/>
          </a:xfrm>
        </p:grpSpPr>
        <p:sp>
          <p:nvSpPr>
            <p:cNvPr id="12" name="Trapezoid 11">
              <a:extLst>
                <a:ext uri="{FF2B5EF4-FFF2-40B4-BE49-F238E27FC236}">
                  <a16:creationId xmlns:a16="http://schemas.microsoft.com/office/drawing/2014/main" id="{FEBD6859-28C9-F2C6-C926-5FC20B82E449}"/>
                </a:ext>
              </a:extLst>
            </p:cNvPr>
            <p:cNvSpPr/>
            <p:nvPr/>
          </p:nvSpPr>
          <p:spPr>
            <a:xfrm>
              <a:off x="10986052" y="6003234"/>
              <a:ext cx="569844" cy="500535"/>
            </a:xfrm>
            <a:prstGeom prst="trapezoid">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27B923A-F388-A596-A34A-9902FA03F816}"/>
                </a:ext>
              </a:extLst>
            </p:cNvPr>
            <p:cNvSpPr/>
            <p:nvPr/>
          </p:nvSpPr>
          <p:spPr>
            <a:xfrm>
              <a:off x="10986052" y="3715658"/>
              <a:ext cx="569844" cy="50053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2B512E9-0951-D6C2-6321-2117E76EE4A2}"/>
                </a:ext>
              </a:extLst>
            </p:cNvPr>
            <p:cNvCxnSpPr>
              <a:stCxn id="13" idx="4"/>
              <a:endCxn id="12" idx="0"/>
            </p:cNvCxnSpPr>
            <p:nvPr/>
          </p:nvCxnSpPr>
          <p:spPr>
            <a:xfrm>
              <a:off x="11270974" y="4216193"/>
              <a:ext cx="0" cy="1787041"/>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6ECF7C03-B29E-0D2F-FCAF-BD390E27959C}"/>
                </a:ext>
              </a:extLst>
            </p:cNvPr>
            <p:cNvSpPr/>
            <p:nvPr/>
          </p:nvSpPr>
          <p:spPr>
            <a:xfrm>
              <a:off x="10449339" y="3925766"/>
              <a:ext cx="1643270" cy="318455"/>
            </a:xfrm>
            <a:custGeom>
              <a:avLst/>
              <a:gdLst>
                <a:gd name="connsiteX0" fmla="*/ 0 w 1643270"/>
                <a:gd name="connsiteY0" fmla="*/ 238942 h 318455"/>
                <a:gd name="connsiteX1" fmla="*/ 159027 w 1643270"/>
                <a:gd name="connsiteY1" fmla="*/ 13655 h 318455"/>
                <a:gd name="connsiteX2" fmla="*/ 397566 w 1643270"/>
                <a:gd name="connsiteY2" fmla="*/ 265446 h 318455"/>
                <a:gd name="connsiteX3" fmla="*/ 622853 w 1643270"/>
                <a:gd name="connsiteY3" fmla="*/ 403 h 318455"/>
                <a:gd name="connsiteX4" fmla="*/ 993913 w 1643270"/>
                <a:gd name="connsiteY4" fmla="*/ 318455 h 318455"/>
                <a:gd name="connsiteX5" fmla="*/ 1338470 w 1643270"/>
                <a:gd name="connsiteY5" fmla="*/ 403 h 318455"/>
                <a:gd name="connsiteX6" fmla="*/ 1577009 w 1643270"/>
                <a:gd name="connsiteY6" fmla="*/ 252194 h 318455"/>
                <a:gd name="connsiteX7" fmla="*/ 1643270 w 1643270"/>
                <a:gd name="connsiteY7" fmla="*/ 265446 h 31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270" h="318455">
                  <a:moveTo>
                    <a:pt x="0" y="238942"/>
                  </a:moveTo>
                  <a:cubicBezTo>
                    <a:pt x="46383" y="124090"/>
                    <a:pt x="92766" y="9238"/>
                    <a:pt x="159027" y="13655"/>
                  </a:cubicBezTo>
                  <a:cubicBezTo>
                    <a:pt x="225288" y="18072"/>
                    <a:pt x="320262" y="267655"/>
                    <a:pt x="397566" y="265446"/>
                  </a:cubicBezTo>
                  <a:cubicBezTo>
                    <a:pt x="474870" y="263237"/>
                    <a:pt x="523462" y="-8432"/>
                    <a:pt x="622853" y="403"/>
                  </a:cubicBezTo>
                  <a:cubicBezTo>
                    <a:pt x="722244" y="9238"/>
                    <a:pt x="874644" y="318455"/>
                    <a:pt x="993913" y="318455"/>
                  </a:cubicBezTo>
                  <a:cubicBezTo>
                    <a:pt x="1113182" y="318455"/>
                    <a:pt x="1241287" y="11446"/>
                    <a:pt x="1338470" y="403"/>
                  </a:cubicBezTo>
                  <a:cubicBezTo>
                    <a:pt x="1435653" y="-10640"/>
                    <a:pt x="1526209" y="208020"/>
                    <a:pt x="1577009" y="252194"/>
                  </a:cubicBezTo>
                  <a:cubicBezTo>
                    <a:pt x="1627809" y="296368"/>
                    <a:pt x="1635539" y="280907"/>
                    <a:pt x="1643270" y="265446"/>
                  </a:cubicBezTo>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irect Access Storage 17">
              <a:extLst>
                <a:ext uri="{FF2B5EF4-FFF2-40B4-BE49-F238E27FC236}">
                  <a16:creationId xmlns:a16="http://schemas.microsoft.com/office/drawing/2014/main" id="{DD3FB1AA-7AE3-7ADA-FBB1-E467E45EBAA6}"/>
                </a:ext>
              </a:extLst>
            </p:cNvPr>
            <p:cNvSpPr/>
            <p:nvPr/>
          </p:nvSpPr>
          <p:spPr>
            <a:xfrm>
              <a:off x="11131826" y="4779301"/>
              <a:ext cx="278296" cy="62947"/>
            </a:xfrm>
            <a:prstGeom prst="flowChartMagneticDru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a:extLst>
                <a:ext uri="{FF2B5EF4-FFF2-40B4-BE49-F238E27FC236}">
                  <a16:creationId xmlns:a16="http://schemas.microsoft.com/office/drawing/2014/main" id="{6A8CCA82-DC35-6C73-C40E-D880B5F3F9B5}"/>
                </a:ext>
              </a:extLst>
            </p:cNvPr>
            <p:cNvSpPr/>
            <p:nvPr/>
          </p:nvSpPr>
          <p:spPr>
            <a:xfrm>
              <a:off x="11131826" y="4313690"/>
              <a:ext cx="278296" cy="62947"/>
            </a:xfrm>
            <a:prstGeom prst="flowChartMagneticDru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irect Access Storage 19">
              <a:extLst>
                <a:ext uri="{FF2B5EF4-FFF2-40B4-BE49-F238E27FC236}">
                  <a16:creationId xmlns:a16="http://schemas.microsoft.com/office/drawing/2014/main" id="{B885B272-BFA9-662B-8D70-0B99FDDBF334}"/>
                </a:ext>
              </a:extLst>
            </p:cNvPr>
            <p:cNvSpPr/>
            <p:nvPr/>
          </p:nvSpPr>
          <p:spPr>
            <a:xfrm>
              <a:off x="11145078" y="5721755"/>
              <a:ext cx="278296" cy="62947"/>
            </a:xfrm>
            <a:prstGeom prst="flowChartMagneticDru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a:extLst>
                <a:ext uri="{FF2B5EF4-FFF2-40B4-BE49-F238E27FC236}">
                  <a16:creationId xmlns:a16="http://schemas.microsoft.com/office/drawing/2014/main" id="{CBA34662-FFF4-1CB7-6C9D-61F90F55415D}"/>
                </a:ext>
              </a:extLst>
            </p:cNvPr>
            <p:cNvSpPr/>
            <p:nvPr/>
          </p:nvSpPr>
          <p:spPr>
            <a:xfrm>
              <a:off x="11214652" y="4966194"/>
              <a:ext cx="139148" cy="510051"/>
            </a:xfrm>
            <a:prstGeom prst="flowChartMagneticDisk">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F899A61-0B1A-D0A6-4350-623BA012A9C7}"/>
                </a:ext>
              </a:extLst>
            </p:cNvPr>
            <p:cNvCxnSpPr/>
            <p:nvPr/>
          </p:nvCxnSpPr>
          <p:spPr>
            <a:xfrm>
              <a:off x="10571921" y="6503769"/>
              <a:ext cx="1424609"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8276F86-3C7F-2B8D-456D-D66C0477CEEB}"/>
              </a:ext>
            </a:extLst>
          </p:cNvPr>
          <p:cNvSpPr txBox="1"/>
          <p:nvPr/>
        </p:nvSpPr>
        <p:spPr>
          <a:xfrm>
            <a:off x="9590634" y="4842248"/>
            <a:ext cx="1369542" cy="646331"/>
          </a:xfrm>
          <a:prstGeom prst="rect">
            <a:avLst/>
          </a:prstGeom>
          <a:noFill/>
        </p:spPr>
        <p:txBody>
          <a:bodyPr wrap="none" rtlCol="0">
            <a:spAutoFit/>
          </a:bodyPr>
          <a:lstStyle/>
          <a:p>
            <a:r>
              <a:rPr lang="en-US" dirty="0"/>
              <a:t>Two Harbors</a:t>
            </a:r>
          </a:p>
          <a:p>
            <a:r>
              <a:rPr lang="en-US" dirty="0"/>
              <a:t>18-m depth</a:t>
            </a:r>
          </a:p>
        </p:txBody>
      </p:sp>
      <p:cxnSp>
        <p:nvCxnSpPr>
          <p:cNvPr id="22" name="Straight Arrow Connector 21">
            <a:extLst>
              <a:ext uri="{FF2B5EF4-FFF2-40B4-BE49-F238E27FC236}">
                <a16:creationId xmlns:a16="http://schemas.microsoft.com/office/drawing/2014/main" id="{87A94C99-DA16-42E1-D294-BE45973C50AB}"/>
              </a:ext>
            </a:extLst>
          </p:cNvPr>
          <p:cNvCxnSpPr>
            <a:stCxn id="14" idx="3"/>
            <a:endCxn id="21" idx="2"/>
          </p:cNvCxnSpPr>
          <p:nvPr/>
        </p:nvCxnSpPr>
        <p:spPr>
          <a:xfrm>
            <a:off x="10960176" y="5165414"/>
            <a:ext cx="254476" cy="55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9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E14C658-D48B-3E4B-4271-488FDA9A525E}"/>
              </a:ext>
            </a:extLst>
          </p:cNvPr>
          <p:cNvGrpSpPr/>
          <p:nvPr/>
        </p:nvGrpSpPr>
        <p:grpSpPr>
          <a:xfrm>
            <a:off x="231910" y="1112096"/>
            <a:ext cx="11065566" cy="5327374"/>
            <a:chOff x="344556" y="1351723"/>
            <a:chExt cx="11065566" cy="5327374"/>
          </a:xfrm>
        </p:grpSpPr>
        <p:pic>
          <p:nvPicPr>
            <p:cNvPr id="3" name="Picture 2">
              <a:extLst>
                <a:ext uri="{FF2B5EF4-FFF2-40B4-BE49-F238E27FC236}">
                  <a16:creationId xmlns:a16="http://schemas.microsoft.com/office/drawing/2014/main" id="{18D075E2-5951-540D-4F29-C88685A04261}"/>
                </a:ext>
              </a:extLst>
            </p:cNvPr>
            <p:cNvPicPr>
              <a:picLocks noChangeAspect="1"/>
            </p:cNvPicPr>
            <p:nvPr/>
          </p:nvPicPr>
          <p:blipFill rotWithShape="1">
            <a:blip r:embed="rId3">
              <a:extLst>
                <a:ext uri="{28A0092B-C50C-407E-A947-70E740481C1C}">
                  <a14:useLocalDpi xmlns:a14="http://schemas.microsoft.com/office/drawing/2010/main" val="0"/>
                </a:ext>
              </a:extLst>
            </a:blip>
            <a:srcRect l="2826" t="8058" r="6875" b="2987"/>
            <a:stretch/>
          </p:blipFill>
          <p:spPr>
            <a:xfrm>
              <a:off x="344556" y="1351723"/>
              <a:ext cx="11009243" cy="5327374"/>
            </a:xfrm>
            <a:prstGeom prst="rect">
              <a:avLst/>
            </a:prstGeom>
          </p:spPr>
        </p:pic>
        <p:cxnSp>
          <p:nvCxnSpPr>
            <p:cNvPr id="5" name="Straight Connector 4">
              <a:extLst>
                <a:ext uri="{FF2B5EF4-FFF2-40B4-BE49-F238E27FC236}">
                  <a16:creationId xmlns:a16="http://schemas.microsoft.com/office/drawing/2014/main" id="{BFEF4E4F-FF37-098C-297C-11922B43F403}"/>
                </a:ext>
              </a:extLst>
            </p:cNvPr>
            <p:cNvCxnSpPr>
              <a:cxnSpLocks/>
            </p:cNvCxnSpPr>
            <p:nvPr/>
          </p:nvCxnSpPr>
          <p:spPr>
            <a:xfrm>
              <a:off x="1262270" y="2544417"/>
              <a:ext cx="10147852"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201B900-845F-55D6-2C15-B92F74C93C1D}"/>
              </a:ext>
            </a:extLst>
          </p:cNvPr>
          <p:cNvSpPr>
            <a:spLocks noGrp="1"/>
          </p:cNvSpPr>
          <p:nvPr>
            <p:ph type="title"/>
          </p:nvPr>
        </p:nvSpPr>
        <p:spPr>
          <a:xfrm>
            <a:off x="838200" y="272756"/>
            <a:ext cx="9664337" cy="787411"/>
          </a:xfrm>
        </p:spPr>
        <p:txBody>
          <a:bodyPr>
            <a:normAutofit fontScale="90000"/>
          </a:bodyPr>
          <a:lstStyle/>
          <a:p>
            <a:r>
              <a:rPr lang="en-US" dirty="0">
                <a:latin typeface="Times New Roman" panose="02020603050405020304" pitchFamily="18" charset="0"/>
                <a:cs typeface="Times New Roman" panose="02020603050405020304" pitchFamily="18" charset="0"/>
              </a:rPr>
              <a:t>Seasonal pH from depth profiling at Catalina</a:t>
            </a:r>
          </a:p>
        </p:txBody>
      </p:sp>
      <p:sp>
        <p:nvSpPr>
          <p:cNvPr id="4" name="TextBox 3">
            <a:extLst>
              <a:ext uri="{FF2B5EF4-FFF2-40B4-BE49-F238E27FC236}">
                <a16:creationId xmlns:a16="http://schemas.microsoft.com/office/drawing/2014/main" id="{0CA3DF9D-3EF0-DDAF-F674-3AA04CB9C0DB}"/>
              </a:ext>
            </a:extLst>
          </p:cNvPr>
          <p:cNvSpPr txBox="1"/>
          <p:nvPr/>
        </p:nvSpPr>
        <p:spPr>
          <a:xfrm>
            <a:off x="10861952" y="2016119"/>
            <a:ext cx="1164392" cy="923330"/>
          </a:xfrm>
          <a:prstGeom prst="rect">
            <a:avLst/>
          </a:prstGeom>
          <a:noFill/>
        </p:spPr>
        <p:txBody>
          <a:bodyPr wrap="square" rtlCol="0">
            <a:spAutoFit/>
          </a:bodyPr>
          <a:lstStyle/>
          <a:p>
            <a:r>
              <a:rPr lang="en-US" dirty="0"/>
              <a:t>Eff. Const</a:t>
            </a:r>
          </a:p>
          <a:p>
            <a:r>
              <a:rPr lang="en-US" dirty="0"/>
              <a:t>pH near surface</a:t>
            </a:r>
          </a:p>
        </p:txBody>
      </p:sp>
      <p:grpSp>
        <p:nvGrpSpPr>
          <p:cNvPr id="21" name="Group 20">
            <a:extLst>
              <a:ext uri="{FF2B5EF4-FFF2-40B4-BE49-F238E27FC236}">
                <a16:creationId xmlns:a16="http://schemas.microsoft.com/office/drawing/2014/main" id="{960CEECC-61F4-EC3A-37C6-D86C004268BE}"/>
              </a:ext>
            </a:extLst>
          </p:cNvPr>
          <p:cNvGrpSpPr/>
          <p:nvPr/>
        </p:nvGrpSpPr>
        <p:grpSpPr>
          <a:xfrm>
            <a:off x="10866776" y="3777014"/>
            <a:ext cx="1126447" cy="1968890"/>
            <a:chOff x="11012554" y="3505346"/>
            <a:chExt cx="1126447" cy="1968890"/>
          </a:xfrm>
        </p:grpSpPr>
        <p:sp>
          <p:nvSpPr>
            <p:cNvPr id="6" name="Trapezoid 5">
              <a:extLst>
                <a:ext uri="{FF2B5EF4-FFF2-40B4-BE49-F238E27FC236}">
                  <a16:creationId xmlns:a16="http://schemas.microsoft.com/office/drawing/2014/main" id="{208CFCBC-47DE-AD45-9C27-68990C707798}"/>
                </a:ext>
              </a:extLst>
            </p:cNvPr>
            <p:cNvSpPr/>
            <p:nvPr/>
          </p:nvSpPr>
          <p:spPr>
            <a:xfrm rot="10800000">
              <a:off x="11178209" y="3925766"/>
              <a:ext cx="914400" cy="212035"/>
            </a:xfrm>
            <a:prstGeom prst="trapezoid">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C955043-55D9-A5D2-00CA-304DAD87A996}"/>
                </a:ext>
              </a:extLst>
            </p:cNvPr>
            <p:cNvCxnSpPr>
              <a:stCxn id="6" idx="0"/>
            </p:cNvCxnSpPr>
            <p:nvPr/>
          </p:nvCxnSpPr>
          <p:spPr>
            <a:xfrm>
              <a:off x="11635409" y="4137801"/>
              <a:ext cx="0" cy="1008251"/>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gnetic Disk 9">
              <a:extLst>
                <a:ext uri="{FF2B5EF4-FFF2-40B4-BE49-F238E27FC236}">
                  <a16:creationId xmlns:a16="http://schemas.microsoft.com/office/drawing/2014/main" id="{DA011BA9-B7DC-01EF-8D9A-E44302AF2564}"/>
                </a:ext>
              </a:extLst>
            </p:cNvPr>
            <p:cNvSpPr/>
            <p:nvPr/>
          </p:nvSpPr>
          <p:spPr>
            <a:xfrm>
              <a:off x="11575778" y="5142388"/>
              <a:ext cx="112640" cy="331848"/>
            </a:xfrm>
            <a:prstGeom prst="flowChartMagneticDisk">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C04ADD7-03A0-A1A3-D86B-FE94DF0FB9B4}"/>
                </a:ext>
              </a:extLst>
            </p:cNvPr>
            <p:cNvSpPr/>
            <p:nvPr/>
          </p:nvSpPr>
          <p:spPr>
            <a:xfrm>
              <a:off x="11012554" y="4031782"/>
              <a:ext cx="1126447" cy="212037"/>
            </a:xfrm>
            <a:custGeom>
              <a:avLst/>
              <a:gdLst>
                <a:gd name="connsiteX0" fmla="*/ 0 w 1643270"/>
                <a:gd name="connsiteY0" fmla="*/ 238942 h 318455"/>
                <a:gd name="connsiteX1" fmla="*/ 159027 w 1643270"/>
                <a:gd name="connsiteY1" fmla="*/ 13655 h 318455"/>
                <a:gd name="connsiteX2" fmla="*/ 397566 w 1643270"/>
                <a:gd name="connsiteY2" fmla="*/ 265446 h 318455"/>
                <a:gd name="connsiteX3" fmla="*/ 622853 w 1643270"/>
                <a:gd name="connsiteY3" fmla="*/ 403 h 318455"/>
                <a:gd name="connsiteX4" fmla="*/ 993913 w 1643270"/>
                <a:gd name="connsiteY4" fmla="*/ 318455 h 318455"/>
                <a:gd name="connsiteX5" fmla="*/ 1338470 w 1643270"/>
                <a:gd name="connsiteY5" fmla="*/ 403 h 318455"/>
                <a:gd name="connsiteX6" fmla="*/ 1577009 w 1643270"/>
                <a:gd name="connsiteY6" fmla="*/ 252194 h 318455"/>
                <a:gd name="connsiteX7" fmla="*/ 1643270 w 1643270"/>
                <a:gd name="connsiteY7" fmla="*/ 265446 h 31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270" h="318455">
                  <a:moveTo>
                    <a:pt x="0" y="238942"/>
                  </a:moveTo>
                  <a:cubicBezTo>
                    <a:pt x="46383" y="124090"/>
                    <a:pt x="92766" y="9238"/>
                    <a:pt x="159027" y="13655"/>
                  </a:cubicBezTo>
                  <a:cubicBezTo>
                    <a:pt x="225288" y="18072"/>
                    <a:pt x="320262" y="267655"/>
                    <a:pt x="397566" y="265446"/>
                  </a:cubicBezTo>
                  <a:cubicBezTo>
                    <a:pt x="474870" y="263237"/>
                    <a:pt x="523462" y="-8432"/>
                    <a:pt x="622853" y="403"/>
                  </a:cubicBezTo>
                  <a:cubicBezTo>
                    <a:pt x="722244" y="9238"/>
                    <a:pt x="874644" y="318455"/>
                    <a:pt x="993913" y="318455"/>
                  </a:cubicBezTo>
                  <a:cubicBezTo>
                    <a:pt x="1113182" y="318455"/>
                    <a:pt x="1241287" y="11446"/>
                    <a:pt x="1338470" y="403"/>
                  </a:cubicBezTo>
                  <a:cubicBezTo>
                    <a:pt x="1435653" y="-10640"/>
                    <a:pt x="1526209" y="208020"/>
                    <a:pt x="1577009" y="252194"/>
                  </a:cubicBezTo>
                  <a:cubicBezTo>
                    <a:pt x="1627809" y="296368"/>
                    <a:pt x="1635539" y="280907"/>
                    <a:pt x="1643270" y="265446"/>
                  </a:cubicBezTo>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1A31017-F736-3D22-A300-005180541D89}"/>
                </a:ext>
              </a:extLst>
            </p:cNvPr>
            <p:cNvGrpSpPr/>
            <p:nvPr/>
          </p:nvGrpSpPr>
          <p:grpSpPr>
            <a:xfrm>
              <a:off x="11496261" y="3505346"/>
              <a:ext cx="384313" cy="526436"/>
              <a:chOff x="172278" y="272756"/>
              <a:chExt cx="384313" cy="526436"/>
            </a:xfrm>
          </p:grpSpPr>
          <p:sp>
            <p:nvSpPr>
              <p:cNvPr id="12" name="Oval 11">
                <a:extLst>
                  <a:ext uri="{FF2B5EF4-FFF2-40B4-BE49-F238E27FC236}">
                    <a16:creationId xmlns:a16="http://schemas.microsoft.com/office/drawing/2014/main" id="{321093DD-67AC-8734-FEB9-A4FFCB1E7D95}"/>
                  </a:ext>
                </a:extLst>
              </p:cNvPr>
              <p:cNvSpPr/>
              <p:nvPr/>
            </p:nvSpPr>
            <p:spPr>
              <a:xfrm>
                <a:off x="288234" y="272756"/>
                <a:ext cx="162340" cy="191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A28C4D7-A9AA-F4C0-1994-3C345BCD1591}"/>
                  </a:ext>
                </a:extLst>
              </p:cNvPr>
              <p:cNvCxnSpPr>
                <a:cxnSpLocks/>
              </p:cNvCxnSpPr>
              <p:nvPr/>
            </p:nvCxnSpPr>
            <p:spPr>
              <a:xfrm>
                <a:off x="355478" y="435844"/>
                <a:ext cx="0" cy="363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BC8501-7A5D-7136-0C7E-E97CED940D21}"/>
                  </a:ext>
                </a:extLst>
              </p:cNvPr>
              <p:cNvCxnSpPr/>
              <p:nvPr/>
            </p:nvCxnSpPr>
            <p:spPr>
              <a:xfrm flipV="1">
                <a:off x="355478" y="463826"/>
                <a:ext cx="201113" cy="145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CEEC3-D5E5-317A-0B20-924B2C947C60}"/>
                  </a:ext>
                </a:extLst>
              </p:cNvPr>
              <p:cNvCxnSpPr/>
              <p:nvPr/>
            </p:nvCxnSpPr>
            <p:spPr>
              <a:xfrm flipH="1" flipV="1">
                <a:off x="172278" y="463826"/>
                <a:ext cx="183200" cy="145774"/>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19686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6731</TotalTime>
  <Words>1497</Words>
  <Application>Microsoft Office PowerPoint</Application>
  <PresentationFormat>Widescreen</PresentationFormat>
  <Paragraphs>170</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GT America Standard</vt:lpstr>
      <vt:lpstr>Times New Roman</vt:lpstr>
      <vt:lpstr>Office Theme</vt:lpstr>
      <vt:lpstr>Two Decades of CMS California Islands Research:  Seasonal temperatures, Internal Waves, Productivity and Ocean Acidification Refugia </vt:lpstr>
      <vt:lpstr>Outline</vt:lpstr>
      <vt:lpstr>Geographic Scenario </vt:lpstr>
      <vt:lpstr>Temperature Data: Seasonal and Daily</vt:lpstr>
      <vt:lpstr>Physics-based SCB Seasonal Temperature Model</vt:lpstr>
      <vt:lpstr>Wind-induced Upwelling Along the Coast</vt:lpstr>
      <vt:lpstr>Remotely-sensed Chlorophyll averages</vt:lpstr>
      <vt:lpstr>Daily pH and Temperature vs. Depth</vt:lpstr>
      <vt:lpstr>Seasonal pH from depth profiling at Catalina</vt:lpstr>
      <vt:lpstr>pH variability and stratification</vt:lpstr>
      <vt:lpstr>pH throughout the Bight</vt:lpstr>
      <vt:lpstr>Conclusions</vt:lpstr>
      <vt:lpstr>Acknowledgments and References</vt:lpstr>
      <vt:lpstr>Abstract</vt:lpstr>
      <vt:lpstr>Temperature variation and time scales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Gelpi</dc:creator>
  <cp:lastModifiedBy>Craig Gelpi</cp:lastModifiedBy>
  <cp:revision>46</cp:revision>
  <dcterms:created xsi:type="dcterms:W3CDTF">2023-09-26T18:11:02Z</dcterms:created>
  <dcterms:modified xsi:type="dcterms:W3CDTF">2023-11-06T14:26:20Z</dcterms:modified>
</cp:coreProperties>
</file>